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78" r:id="rId3"/>
    <p:sldId id="274" r:id="rId4"/>
    <p:sldId id="259" r:id="rId5"/>
    <p:sldId id="279" r:id="rId6"/>
    <p:sldId id="257" r:id="rId7"/>
    <p:sldId id="264" r:id="rId8"/>
    <p:sldId id="260" r:id="rId9"/>
    <p:sldId id="265" r:id="rId10"/>
    <p:sldId id="276" r:id="rId11"/>
    <p:sldId id="267" r:id="rId12"/>
    <p:sldId id="268" r:id="rId13"/>
    <p:sldId id="269" r:id="rId14"/>
    <p:sldId id="271" r:id="rId15"/>
    <p:sldId id="272" r:id="rId16"/>
    <p:sldId id="270" r:id="rId17"/>
    <p:sldId id="275" r:id="rId18"/>
    <p:sldId id="263" r:id="rId19"/>
    <p:sldId id="266" r:id="rId20"/>
    <p:sldId id="261" r:id="rId21"/>
    <p:sldId id="273" r:id="rId22"/>
    <p:sldId id="280" r:id="rId23"/>
    <p:sldId id="28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12"/>
    <p:restoredTop sz="96327"/>
  </p:normalViewPr>
  <p:slideViewPr>
    <p:cSldViewPr snapToGrid="0">
      <p:cViewPr varScale="1">
        <p:scale>
          <a:sx n="128" d="100"/>
          <a:sy n="128" d="100"/>
        </p:scale>
        <p:origin x="7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68A7F9-090E-8046-BB75-FC9D1794FFD7}" type="datetimeFigureOut">
              <a:rPr lang="en-AE" smtClean="0"/>
              <a:t>18/07/2023</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7D111B-D836-C344-8BAC-C8FDEAA27B3B}" type="slidenum">
              <a:rPr lang="en-AE" smtClean="0"/>
              <a:t>‹#›</a:t>
            </a:fld>
            <a:endParaRPr lang="en-AE"/>
          </a:p>
        </p:txBody>
      </p:sp>
    </p:spTree>
    <p:extLst>
      <p:ext uri="{BB962C8B-B14F-4D97-AF65-F5344CB8AC3E}">
        <p14:creationId xmlns:p14="http://schemas.microsoft.com/office/powerpoint/2010/main" val="4036384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rust-lang.org/std/vec/struct.Vec.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docs.rs/polars/latest/polars/prelude/struct.DataFrame.html" TargetMode="External"/><Relationship Id="rId4" Type="http://schemas.openxmlformats.org/officeDocument/2006/relationships/hyperlink" Target="https://doc.rust-lang.org/std/collections/struct.HashMap.htm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677D111B-D836-C344-8BAC-C8FDEAA27B3B}" type="slidenum">
              <a:rPr lang="en-AE" smtClean="0"/>
              <a:t>1</a:t>
            </a:fld>
            <a:endParaRPr lang="en-AE"/>
          </a:p>
        </p:txBody>
      </p:sp>
    </p:spTree>
    <p:extLst>
      <p:ext uri="{BB962C8B-B14F-4D97-AF65-F5344CB8AC3E}">
        <p14:creationId xmlns:p14="http://schemas.microsoft.com/office/powerpoint/2010/main" val="1618445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latin typeface="Roboto" panose="02000000000000000000" pitchFamily="2" charset="0"/>
              </a:rPr>
              <a:t>so this is what typically happens in the modules like uh</a:t>
            </a:r>
          </a:p>
          <a:p>
            <a:r>
              <a:rPr lang="en-US" b="0" dirty="0">
                <a:effectLst/>
                <a:latin typeface="Roboto" panose="02000000000000000000" pitchFamily="2" charset="0"/>
              </a:rPr>
              <a:t>pandas now what we want is we want to make things</a:t>
            </a:r>
          </a:p>
          <a:p>
            <a:r>
              <a:rPr lang="en-US" b="0" dirty="0">
                <a:effectLst/>
                <a:latin typeface="Roboto" panose="02000000000000000000" pitchFamily="2" charset="0"/>
              </a:rPr>
              <a:t>parallel and there are few modules uh like we have Dusk and all of that which</a:t>
            </a:r>
          </a:p>
          <a:p>
            <a:r>
              <a:rPr lang="en-US" b="0" dirty="0">
                <a:effectLst/>
                <a:latin typeface="Roboto" panose="02000000000000000000" pitchFamily="2" charset="0"/>
              </a:rPr>
              <a:t>can and mode and which can make things better but it cannot go beyond that so we need to make sure that we parallelize</a:t>
            </a:r>
          </a:p>
          <a:p>
            <a:r>
              <a:rPr lang="en-US" b="0" dirty="0">
                <a:effectLst/>
                <a:latin typeface="Roboto" panose="02000000000000000000" pitchFamily="2" charset="0"/>
              </a:rPr>
              <a:t>our operation in the right way right so it's not like uh just hiding the drawbacks and putting the sugar on top</a:t>
            </a:r>
          </a:p>
          <a:p>
            <a:r>
              <a:rPr lang="en-US" b="0" dirty="0">
                <a:effectLst/>
                <a:latin typeface="Roboto" panose="02000000000000000000" pitchFamily="2" charset="0"/>
              </a:rPr>
              <a:t>of it to make it work uh to some extent s</a:t>
            </a:r>
          </a:p>
          <a:p>
            <a:endParaRPr lang="en-AE" dirty="0"/>
          </a:p>
        </p:txBody>
      </p:sp>
      <p:sp>
        <p:nvSpPr>
          <p:cNvPr id="4" name="Slide Number Placeholder 3"/>
          <p:cNvSpPr>
            <a:spLocks noGrp="1"/>
          </p:cNvSpPr>
          <p:nvPr>
            <p:ph type="sldNum" sz="quarter" idx="5"/>
          </p:nvPr>
        </p:nvSpPr>
        <p:spPr/>
        <p:txBody>
          <a:bodyPr/>
          <a:lstStyle/>
          <a:p>
            <a:fld id="{677D111B-D836-C344-8BAC-C8FDEAA27B3B}" type="slidenum">
              <a:rPr lang="en-AE" smtClean="0"/>
              <a:t>12</a:t>
            </a:fld>
            <a:endParaRPr lang="en-AE"/>
          </a:p>
        </p:txBody>
      </p:sp>
    </p:spTree>
    <p:extLst>
      <p:ext uri="{BB962C8B-B14F-4D97-AF65-F5344CB8AC3E}">
        <p14:creationId xmlns:p14="http://schemas.microsoft.com/office/powerpoint/2010/main" val="829665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latin typeface="Roboto" panose="02000000000000000000" pitchFamily="2" charset="0"/>
              </a:rPr>
              <a:t>so the way that we get uh</a:t>
            </a:r>
          </a:p>
          <a:p>
            <a:r>
              <a:rPr lang="en-US" b="0" dirty="0">
                <a:effectLst/>
                <a:latin typeface="Roboto" panose="02000000000000000000" pitchFamily="2" charset="0"/>
              </a:rPr>
              <a:t>parallelization in polars is in different ways so the very basic at its</a:t>
            </a:r>
          </a:p>
          <a:p>
            <a:r>
              <a:rPr lang="en-US" b="0" dirty="0">
                <a:effectLst/>
                <a:latin typeface="Roboto" panose="02000000000000000000" pitchFamily="2" charset="0"/>
              </a:rPr>
              <a:t>very core let's say you have a data like this uh we have some uh column X and Y</a:t>
            </a:r>
          </a:p>
          <a:p>
            <a:r>
              <a:rPr lang="en-US" b="0" dirty="0">
                <a:effectLst/>
                <a:latin typeface="Roboto" panose="02000000000000000000" pitchFamily="2" charset="0"/>
              </a:rPr>
              <a:t>and let's say you want to do some group by operation so one simple way to do</a:t>
            </a:r>
          </a:p>
          <a:p>
            <a:r>
              <a:rPr lang="en-US" b="0" dirty="0">
                <a:effectLst/>
                <a:latin typeface="Roboto" panose="02000000000000000000" pitchFamily="2" charset="0"/>
              </a:rPr>
              <a:t>this is we split the data and then we just apply the transformation in all the</a:t>
            </a:r>
          </a:p>
          <a:p>
            <a:r>
              <a:rPr lang="en-US" b="0" dirty="0">
                <a:effectLst/>
                <a:latin typeface="Roboto" panose="02000000000000000000" pitchFamily="2" charset="0"/>
              </a:rPr>
              <a:t>groups of data uh you know separately so all this operation can happen in parallel but the condition for this is</a:t>
            </a:r>
          </a:p>
          <a:p>
            <a:r>
              <a:rPr lang="en-US" b="0" dirty="0">
                <a:effectLst/>
                <a:latin typeface="Roboto" panose="02000000000000000000" pitchFamily="2" charset="0"/>
              </a:rPr>
              <a:t>uh we should not have uh same key in two different partitions right so if that is</a:t>
            </a:r>
          </a:p>
          <a:p>
            <a:r>
              <a:rPr lang="en-US" b="0" dirty="0">
                <a:effectLst/>
                <a:latin typeface="Roboto" panose="02000000000000000000" pitchFamily="2" charset="0"/>
              </a:rPr>
              <a:t>not the case then we can simply use a native map reduce kind of task where we</a:t>
            </a:r>
          </a:p>
          <a:p>
            <a:r>
              <a:rPr lang="en-US" b="0" dirty="0">
                <a:effectLst/>
                <a:latin typeface="Roboto" panose="02000000000000000000" pitchFamily="2" charset="0"/>
              </a:rPr>
              <a:t>just split the data and then we perform some um uh you know uh apply operation</a:t>
            </a:r>
          </a:p>
          <a:p>
            <a:r>
              <a:rPr lang="en-US" b="0" dirty="0">
                <a:effectLst/>
                <a:latin typeface="Roboto" panose="02000000000000000000" pitchFamily="2" charset="0"/>
              </a:rPr>
              <a:t>or we just do some reduce operation and then we just combine that and this this</a:t>
            </a:r>
          </a:p>
          <a:p>
            <a:r>
              <a:rPr lang="en-US" b="0" dirty="0">
                <a:effectLst/>
                <a:latin typeface="Roboto" panose="02000000000000000000" pitchFamily="2" charset="0"/>
              </a:rPr>
              <a:t>works well but the condition is the all the teeth should be separate uh in all</a:t>
            </a:r>
          </a:p>
          <a:p>
            <a:r>
              <a:rPr lang="en-US" b="0" dirty="0">
                <a:effectLst/>
                <a:latin typeface="Roboto" panose="02000000000000000000" pitchFamily="2" charset="0"/>
              </a:rPr>
              <a:t>the different workers but that is not the case in in the real world but whenever this happens polars will make</a:t>
            </a:r>
          </a:p>
          <a:p>
            <a:r>
              <a:rPr lang="en-US" b="0" dirty="0">
                <a:effectLst/>
                <a:latin typeface="Roboto" panose="02000000000000000000" pitchFamily="2" charset="0"/>
              </a:rPr>
              <a:t>use of this uh you know splitting the data and applying the transformation so that is a very straightforward way to uh</a:t>
            </a:r>
          </a:p>
          <a:p>
            <a:r>
              <a:rPr lang="en-US" b="0" dirty="0">
                <a:effectLst/>
                <a:latin typeface="Roboto" panose="02000000000000000000" pitchFamily="2" charset="0"/>
              </a:rPr>
              <a:t>uh get uh parallelization but this is not idle in the in the real world</a:t>
            </a:r>
          </a:p>
          <a:p>
            <a:endParaRPr lang="en-AE" dirty="0"/>
          </a:p>
        </p:txBody>
      </p:sp>
      <p:sp>
        <p:nvSpPr>
          <p:cNvPr id="4" name="Slide Number Placeholder 3"/>
          <p:cNvSpPr>
            <a:spLocks noGrp="1"/>
          </p:cNvSpPr>
          <p:nvPr>
            <p:ph type="sldNum" sz="quarter" idx="5"/>
          </p:nvPr>
        </p:nvSpPr>
        <p:spPr/>
        <p:txBody>
          <a:bodyPr/>
          <a:lstStyle/>
          <a:p>
            <a:fld id="{677D111B-D836-C344-8BAC-C8FDEAA27B3B}" type="slidenum">
              <a:rPr lang="en-AE" smtClean="0"/>
              <a:t>13</a:t>
            </a:fld>
            <a:endParaRPr lang="en-AE"/>
          </a:p>
        </p:txBody>
      </p:sp>
    </p:spTree>
    <p:extLst>
      <p:ext uri="{BB962C8B-B14F-4D97-AF65-F5344CB8AC3E}">
        <p14:creationId xmlns:p14="http://schemas.microsoft.com/office/powerpoint/2010/main" val="2870486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latin typeface="Roboto" panose="02000000000000000000" pitchFamily="2" charset="0"/>
              </a:rPr>
              <a:t>so in</a:t>
            </a:r>
          </a:p>
          <a:p>
            <a:r>
              <a:rPr lang="en-US" b="0" dirty="0">
                <a:effectLst/>
                <a:latin typeface="Roboto" panose="02000000000000000000" pitchFamily="2" charset="0"/>
              </a:rPr>
              <a:t>real world the data would be mixed so uh assume that you have the same data and now</a:t>
            </a:r>
          </a:p>
          <a:p>
            <a:r>
              <a:rPr lang="en-US" b="0" dirty="0">
                <a:effectLst/>
                <a:latin typeface="Roboto" panose="02000000000000000000" pitchFamily="2" charset="0"/>
              </a:rPr>
              <a:t>what you can do is you can take the first half of the data and send it to</a:t>
            </a:r>
          </a:p>
          <a:p>
            <a:r>
              <a:rPr lang="en-US" b="0" dirty="0">
                <a:effectLst/>
                <a:latin typeface="Roboto" panose="02000000000000000000" pitchFamily="2" charset="0"/>
              </a:rPr>
              <a:t>thread 0 and the second half the data send it to thread one so here you can consider thread 0 as CPU 0 and thread</a:t>
            </a:r>
          </a:p>
          <a:p>
            <a:r>
              <a:rPr lang="en-US" b="0" dirty="0">
                <a:effectLst/>
                <a:latin typeface="Roboto" panose="02000000000000000000" pitchFamily="2" charset="0"/>
              </a:rPr>
              <a:t>one as CPU one and then you try to do the uh you know join Opera Group by</a:t>
            </a:r>
          </a:p>
          <a:p>
            <a:r>
              <a:rPr lang="en-US" b="0" dirty="0">
                <a:effectLst/>
                <a:latin typeface="Roboto" panose="02000000000000000000" pitchFamily="2" charset="0"/>
              </a:rPr>
              <a:t>operation within uh each uh thread independently and this also works but</a:t>
            </a:r>
          </a:p>
          <a:p>
            <a:r>
              <a:rPr lang="en-US" b="0" dirty="0">
                <a:effectLst/>
                <a:latin typeface="Roboto" panose="02000000000000000000" pitchFamily="2" charset="0"/>
              </a:rPr>
              <a:t>there is a condition that uh if you have the same key in both the threads you need to have uh some</a:t>
            </a:r>
          </a:p>
          <a:p>
            <a:r>
              <a:rPr lang="en-US" b="0" dirty="0">
                <a:effectLst/>
                <a:latin typeface="Roboto" panose="02000000000000000000" pitchFamily="2" charset="0"/>
              </a:rPr>
              <a:t>mechanism so that you know both the threads can talk to each other and you should have the Locking and</a:t>
            </a:r>
          </a:p>
          <a:p>
            <a:r>
              <a:rPr lang="en-US" b="0" dirty="0">
                <a:effectLst/>
                <a:latin typeface="Roboto" panose="02000000000000000000" pitchFamily="2" charset="0"/>
              </a:rPr>
              <a:t>synchronization in place because the grouping of this uh trade zero and grouping of uh thread one uh is not the</a:t>
            </a:r>
          </a:p>
          <a:p>
            <a:r>
              <a:rPr lang="en-US" b="0" dirty="0">
                <a:effectLst/>
                <a:latin typeface="Roboto" panose="02000000000000000000" pitchFamily="2" charset="0"/>
              </a:rPr>
              <a:t>result that we are looking for right so because we have the same key</a:t>
            </a:r>
          </a:p>
          <a:p>
            <a:endParaRPr lang="en-AE" dirty="0"/>
          </a:p>
        </p:txBody>
      </p:sp>
      <p:sp>
        <p:nvSpPr>
          <p:cNvPr id="4" name="Slide Number Placeholder 3"/>
          <p:cNvSpPr>
            <a:spLocks noGrp="1"/>
          </p:cNvSpPr>
          <p:nvPr>
            <p:ph type="sldNum" sz="quarter" idx="5"/>
          </p:nvPr>
        </p:nvSpPr>
        <p:spPr/>
        <p:txBody>
          <a:bodyPr/>
          <a:lstStyle/>
          <a:p>
            <a:fld id="{677D111B-D836-C344-8BAC-C8FDEAA27B3B}" type="slidenum">
              <a:rPr lang="en-AE" smtClean="0"/>
              <a:t>14</a:t>
            </a:fld>
            <a:endParaRPr lang="en-AE"/>
          </a:p>
        </p:txBody>
      </p:sp>
    </p:spTree>
    <p:extLst>
      <p:ext uri="{BB962C8B-B14F-4D97-AF65-F5344CB8AC3E}">
        <p14:creationId xmlns:p14="http://schemas.microsoft.com/office/powerpoint/2010/main" val="1487272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latin typeface="Roboto" panose="02000000000000000000" pitchFamily="2" charset="0"/>
              </a:rPr>
              <a:t>so to mitigate that we can have some some sort of hashing in</a:t>
            </a:r>
          </a:p>
          <a:p>
            <a:r>
              <a:rPr lang="en-US" b="0" dirty="0">
                <a:effectLst/>
                <a:latin typeface="Roboto" panose="02000000000000000000" pitchFamily="2" charset="0"/>
              </a:rPr>
              <a:t>uh all the threads uh so that they can talk to each other and they can uh you know lock the memory uh whenever they</a:t>
            </a:r>
          </a:p>
          <a:p>
            <a:r>
              <a:rPr lang="en-US" b="0" dirty="0">
                <a:effectLst/>
                <a:latin typeface="Roboto" panose="02000000000000000000" pitchFamily="2" charset="0"/>
              </a:rPr>
              <a:t>are working let's say thread zero is working so it will lock the memory uh and that point so that uh other threads</a:t>
            </a:r>
          </a:p>
          <a:p>
            <a:r>
              <a:rPr lang="en-US" b="0" dirty="0">
                <a:effectLst/>
                <a:latin typeface="Roboto" panose="02000000000000000000" pitchFamily="2" charset="0"/>
              </a:rPr>
              <a:t>cannot uh write other on that particular location but this works but this will</a:t>
            </a:r>
          </a:p>
          <a:p>
            <a:r>
              <a:rPr lang="en-US" b="0" dirty="0">
                <a:effectLst/>
                <a:latin typeface="Roboto" panose="02000000000000000000" pitchFamily="2" charset="0"/>
              </a:rPr>
              <a:t>add and uh hindrance because of uh intercommunication between the threads</a:t>
            </a:r>
          </a:p>
          <a:p>
            <a:r>
              <a:rPr lang="en-US" b="0" dirty="0">
                <a:effectLst/>
                <a:latin typeface="Roboto" panose="02000000000000000000" pitchFamily="2" charset="0"/>
              </a:rPr>
              <a:t>and this will work fine if you have a four CPU core or let's say two CPU core uh it will work fine but the moment you</a:t>
            </a:r>
          </a:p>
          <a:p>
            <a:r>
              <a:rPr lang="en-US" b="0" dirty="0">
                <a:effectLst/>
                <a:latin typeface="Roboto" panose="02000000000000000000" pitchFamily="2" charset="0"/>
              </a:rPr>
              <a:t>have 16 CPU core authority to CPU core there will be a lot of messaging going on across the course so this is not good</a:t>
            </a:r>
          </a:p>
          <a:p>
            <a:endParaRPr lang="en-AE" dirty="0"/>
          </a:p>
        </p:txBody>
      </p:sp>
      <p:sp>
        <p:nvSpPr>
          <p:cNvPr id="4" name="Slide Number Placeholder 3"/>
          <p:cNvSpPr>
            <a:spLocks noGrp="1"/>
          </p:cNvSpPr>
          <p:nvPr>
            <p:ph type="sldNum" sz="quarter" idx="5"/>
          </p:nvPr>
        </p:nvSpPr>
        <p:spPr/>
        <p:txBody>
          <a:bodyPr/>
          <a:lstStyle/>
          <a:p>
            <a:fld id="{677D111B-D836-C344-8BAC-C8FDEAA27B3B}" type="slidenum">
              <a:rPr lang="en-AE" smtClean="0"/>
              <a:t>15</a:t>
            </a:fld>
            <a:endParaRPr lang="en-AE"/>
          </a:p>
        </p:txBody>
      </p:sp>
    </p:spTree>
    <p:extLst>
      <p:ext uri="{BB962C8B-B14F-4D97-AF65-F5344CB8AC3E}">
        <p14:creationId xmlns:p14="http://schemas.microsoft.com/office/powerpoint/2010/main" val="3366479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latin typeface="Roboto" panose="02000000000000000000" pitchFamily="2" charset="0"/>
              </a:rPr>
              <a:t>and that's why uh what polars have implemented is something called log free hashing so</a:t>
            </a:r>
          </a:p>
          <a:p>
            <a:r>
              <a:rPr lang="en-US" b="0" dirty="0">
                <a:effectLst/>
                <a:latin typeface="Roboto" panose="02000000000000000000" pitchFamily="2" charset="0"/>
              </a:rPr>
              <a:t>what it actually does is it says that okay you give all the data to each of the CPU</a:t>
            </a:r>
          </a:p>
          <a:p>
            <a:r>
              <a:rPr lang="en-US" b="0" dirty="0">
                <a:effectLst/>
                <a:latin typeface="Roboto" panose="02000000000000000000" pitchFamily="2" charset="0"/>
              </a:rPr>
              <a:t>core so if you have let's say 16 CPUs you you give the data to all the 16 CPUs</a:t>
            </a:r>
          </a:p>
          <a:p>
            <a:r>
              <a:rPr lang="en-US" b="0" dirty="0">
                <a:effectLst/>
                <a:latin typeface="Roboto" panose="02000000000000000000" pitchFamily="2" charset="0"/>
              </a:rPr>
              <a:t>so here we are taking an example of two CPU core but the same uh goes uh with</a:t>
            </a:r>
          </a:p>
          <a:p>
            <a:r>
              <a:rPr lang="en-US" b="0" dirty="0">
                <a:effectLst/>
                <a:latin typeface="Roboto" panose="02000000000000000000" pitchFamily="2" charset="0"/>
              </a:rPr>
              <a:t>multiple CPUs now what it does is uh it has a hash function and a modulo</a:t>
            </a:r>
          </a:p>
          <a:p>
            <a:r>
              <a:rPr lang="en-US" b="0" dirty="0">
                <a:effectLst/>
                <a:latin typeface="Roboto" panose="02000000000000000000" pitchFamily="2" charset="0"/>
              </a:rPr>
              <a:t>function and it will just filter out the keys which are assigned for that</a:t>
            </a:r>
          </a:p>
          <a:p>
            <a:r>
              <a:rPr lang="en-US" b="0" dirty="0">
                <a:effectLst/>
                <a:latin typeface="Roboto" panose="02000000000000000000" pitchFamily="2" charset="0"/>
              </a:rPr>
              <a:t>particular thread so here if I if you see this we have a hash function and we are doing a modular Opera operation with</a:t>
            </a:r>
          </a:p>
          <a:p>
            <a:r>
              <a:rPr lang="en-US" b="0" dirty="0">
                <a:effectLst/>
                <a:latin typeface="Roboto" panose="02000000000000000000" pitchFamily="2" charset="0"/>
              </a:rPr>
              <a:t>0 and this zero is because let's say this is a thread zero that's why it is zero so For Thread one it will be uh</a:t>
            </a:r>
          </a:p>
          <a:p>
            <a:r>
              <a:rPr lang="en-US" b="0" dirty="0">
                <a:effectLst/>
                <a:latin typeface="Roboto" panose="02000000000000000000" pitchFamily="2" charset="0"/>
              </a:rPr>
              <a:t>percentage one similarly For Thread n it will be percentage n so what it essentially means is each CPU core will</a:t>
            </a:r>
          </a:p>
          <a:p>
            <a:r>
              <a:rPr lang="en-US" b="0" dirty="0">
                <a:effectLst/>
                <a:latin typeface="Roboto" panose="02000000000000000000" pitchFamily="2" charset="0"/>
              </a:rPr>
              <a:t>take all the data and it will perform this hash function with the modulo and it will just keep the data which is</a:t>
            </a:r>
          </a:p>
          <a:p>
            <a:r>
              <a:rPr lang="en-US" b="0" dirty="0">
                <a:effectLst/>
                <a:latin typeface="Roboto" panose="02000000000000000000" pitchFamily="2" charset="0"/>
              </a:rPr>
              <a:t>assigned or which is meant for that core and it will just uh ignore the other data</a:t>
            </a:r>
          </a:p>
          <a:p>
            <a:r>
              <a:rPr lang="en-US" b="0" dirty="0">
                <a:effectLst/>
                <a:latin typeface="Roboto" panose="02000000000000000000" pitchFamily="2" charset="0"/>
              </a:rPr>
              <a:t>so that way you're always guaranteed that a particular key will only land</a:t>
            </a:r>
          </a:p>
          <a:p>
            <a:r>
              <a:rPr lang="en-US" b="0" dirty="0">
                <a:effectLst/>
                <a:latin typeface="Roboto" panose="02000000000000000000" pitchFamily="2" charset="0"/>
              </a:rPr>
              <a:t>into uh or will be performed by only one of the threats now at the end what you</a:t>
            </a:r>
          </a:p>
          <a:p>
            <a:r>
              <a:rPr lang="en-US" b="0" dirty="0">
                <a:effectLst/>
                <a:latin typeface="Roboto" panose="02000000000000000000" pitchFamily="2" charset="0"/>
              </a:rPr>
              <a:t>have to do is we just have to concatenate the whole data and this works very efficiently because there is</a:t>
            </a:r>
          </a:p>
          <a:p>
            <a:r>
              <a:rPr lang="en-US" b="0" dirty="0">
                <a:effectLst/>
                <a:latin typeface="Roboto" panose="02000000000000000000" pitchFamily="2" charset="0"/>
              </a:rPr>
              <a:t>no uh locking across multiple threads or code now the only drawback here is when</a:t>
            </a:r>
          </a:p>
          <a:p>
            <a:r>
              <a:rPr lang="en-US" b="0" dirty="0">
                <a:effectLst/>
                <a:latin typeface="Roboto" panose="02000000000000000000" pitchFamily="2" charset="0"/>
              </a:rPr>
              <a:t>you get the ultimate result uh they won't be in sequence which is still okay</a:t>
            </a:r>
          </a:p>
          <a:p>
            <a:r>
              <a:rPr lang="en-US" b="0" dirty="0">
                <a:effectLst/>
                <a:latin typeface="Roboto" panose="02000000000000000000" pitchFamily="2" charset="0"/>
              </a:rPr>
              <a:t>because if you want anything to be sorted it's better to sort that beforehand and then perform this</a:t>
            </a:r>
          </a:p>
          <a:p>
            <a:r>
              <a:rPr lang="en-US" b="0" dirty="0">
                <a:effectLst/>
                <a:latin typeface="Roboto" panose="02000000000000000000" pitchFamily="2" charset="0"/>
              </a:rPr>
              <a:t>operation so uh this is the only I would say uh a trade-off that data</a:t>
            </a:r>
          </a:p>
          <a:p>
            <a:r>
              <a:rPr lang="en-US" b="0" dirty="0">
                <a:effectLst/>
                <a:latin typeface="Roboto" panose="02000000000000000000" pitchFamily="2" charset="0"/>
              </a:rPr>
              <a:t>won't be in in the order that you want but if you want the data to be in order it's better to do the ordering or</a:t>
            </a:r>
          </a:p>
          <a:p>
            <a:r>
              <a:rPr lang="en-US" b="0" dirty="0">
                <a:effectLst/>
                <a:latin typeface="Roboto" panose="02000000000000000000" pitchFamily="2" charset="0"/>
              </a:rPr>
              <a:t>sorting beforehand so that's this is what makes um uh polars very efficient</a:t>
            </a:r>
          </a:p>
          <a:p>
            <a:endParaRPr lang="en-AE" dirty="0"/>
          </a:p>
        </p:txBody>
      </p:sp>
      <p:sp>
        <p:nvSpPr>
          <p:cNvPr id="4" name="Slide Number Placeholder 3"/>
          <p:cNvSpPr>
            <a:spLocks noGrp="1"/>
          </p:cNvSpPr>
          <p:nvPr>
            <p:ph type="sldNum" sz="quarter" idx="5"/>
          </p:nvPr>
        </p:nvSpPr>
        <p:spPr/>
        <p:txBody>
          <a:bodyPr/>
          <a:lstStyle/>
          <a:p>
            <a:fld id="{677D111B-D836-C344-8BAC-C8FDEAA27B3B}" type="slidenum">
              <a:rPr lang="en-AE" smtClean="0"/>
              <a:t>16</a:t>
            </a:fld>
            <a:endParaRPr lang="en-AE"/>
          </a:p>
        </p:txBody>
      </p:sp>
    </p:spTree>
    <p:extLst>
      <p:ext uri="{BB962C8B-B14F-4D97-AF65-F5344CB8AC3E}">
        <p14:creationId xmlns:p14="http://schemas.microsoft.com/office/powerpoint/2010/main" val="2485147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latin typeface="Roboto" panose="02000000000000000000" pitchFamily="2" charset="0"/>
              </a:rPr>
              <a:t>and fast and before we jump into the demo I just want to show you how a data how a data</a:t>
            </a:r>
          </a:p>
          <a:p>
            <a:r>
              <a:rPr lang="en-US" b="0" dirty="0">
                <a:effectLst/>
                <a:latin typeface="Roboto" panose="02000000000000000000" pitchFamily="2" charset="0"/>
              </a:rPr>
              <a:t>engineer or uh especially data especially a data engineer really work with these kind of data so all they need</a:t>
            </a:r>
          </a:p>
          <a:p>
            <a:r>
              <a:rPr lang="en-US" b="0" dirty="0">
                <a:effectLst/>
                <a:latin typeface="Roboto" panose="02000000000000000000" pitchFamily="2" charset="0"/>
              </a:rPr>
              <a:t>is few of this verbs like selecting few columns creating few columns filtering</a:t>
            </a:r>
          </a:p>
          <a:p>
            <a:r>
              <a:rPr lang="en-US" b="0" dirty="0">
                <a:effectLst/>
                <a:latin typeface="Roboto" panose="02000000000000000000" pitchFamily="2" charset="0"/>
              </a:rPr>
              <a:t>some columns and then doing some group by or join operation and that's all</a:t>
            </a:r>
          </a:p>
          <a:p>
            <a:r>
              <a:rPr lang="en-US" b="0" dirty="0">
                <a:effectLst/>
                <a:latin typeface="Roboto" panose="02000000000000000000" pitchFamily="2" charset="0"/>
              </a:rPr>
              <a:t>right </a:t>
            </a:r>
          </a:p>
          <a:p>
            <a:endParaRPr lang="en-AE" dirty="0"/>
          </a:p>
        </p:txBody>
      </p:sp>
      <p:sp>
        <p:nvSpPr>
          <p:cNvPr id="4" name="Slide Number Placeholder 3"/>
          <p:cNvSpPr>
            <a:spLocks noGrp="1"/>
          </p:cNvSpPr>
          <p:nvPr>
            <p:ph type="sldNum" sz="quarter" idx="5"/>
          </p:nvPr>
        </p:nvSpPr>
        <p:spPr/>
        <p:txBody>
          <a:bodyPr/>
          <a:lstStyle/>
          <a:p>
            <a:fld id="{677D111B-D836-C344-8BAC-C8FDEAA27B3B}" type="slidenum">
              <a:rPr lang="en-AE" smtClean="0"/>
              <a:t>18</a:t>
            </a:fld>
            <a:endParaRPr lang="en-AE"/>
          </a:p>
        </p:txBody>
      </p:sp>
    </p:spTree>
    <p:extLst>
      <p:ext uri="{BB962C8B-B14F-4D97-AF65-F5344CB8AC3E}">
        <p14:creationId xmlns:p14="http://schemas.microsoft.com/office/powerpoint/2010/main" val="3783388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latin typeface="Roboto" panose="02000000000000000000" pitchFamily="2" charset="0"/>
              </a:rPr>
              <a:t>so the way that uh this this would look like in the code is something like</a:t>
            </a:r>
          </a:p>
          <a:p>
            <a:r>
              <a:rPr lang="en-US" b="0" dirty="0">
                <a:effectLst/>
                <a:latin typeface="Roboto" panose="02000000000000000000" pitchFamily="2" charset="0"/>
              </a:rPr>
              <a:t>this you just select few columns and then you can create a new column then you apply the filter then you apply the</a:t>
            </a:r>
          </a:p>
          <a:p>
            <a:r>
              <a:rPr lang="en-US" b="0" dirty="0">
                <a:effectLst/>
                <a:latin typeface="Roboto" panose="02000000000000000000" pitchFamily="2" charset="0"/>
              </a:rPr>
              <a:t>group by and you apply the aggregation and then sorting if you need so if you</a:t>
            </a:r>
          </a:p>
          <a:p>
            <a:r>
              <a:rPr lang="en-US" b="0" dirty="0">
                <a:effectLst/>
                <a:latin typeface="Roboto" panose="02000000000000000000" pitchFamily="2" charset="0"/>
              </a:rPr>
              <a:t>look at the syntax it's very clean and it's very readable and if you are coming from spark background this might uh you</a:t>
            </a:r>
          </a:p>
          <a:p>
            <a:r>
              <a:rPr lang="en-US" b="0" dirty="0">
                <a:effectLst/>
                <a:latin typeface="Roboto" panose="02000000000000000000" pitchFamily="2" charset="0"/>
              </a:rPr>
              <a:t>know uh this might seem very familiar and the other thing here is</a:t>
            </a:r>
          </a:p>
          <a:p>
            <a:r>
              <a:rPr lang="en-US" b="0" dirty="0">
                <a:effectLst/>
                <a:latin typeface="Roboto" panose="02000000000000000000" pitchFamily="2" charset="0"/>
              </a:rPr>
              <a:t>each each of this expression in all these lines they all get executed uh you</a:t>
            </a:r>
          </a:p>
          <a:p>
            <a:r>
              <a:rPr lang="en-US" b="0" dirty="0">
                <a:effectLst/>
                <a:latin typeface="Roboto" panose="02000000000000000000" pitchFamily="2" charset="0"/>
              </a:rPr>
              <a:t>know in parallel and we are going to see that in the demo </a:t>
            </a:r>
          </a:p>
          <a:p>
            <a:endParaRPr lang="en-AE" dirty="0"/>
          </a:p>
        </p:txBody>
      </p:sp>
      <p:sp>
        <p:nvSpPr>
          <p:cNvPr id="4" name="Slide Number Placeholder 3"/>
          <p:cNvSpPr>
            <a:spLocks noGrp="1"/>
          </p:cNvSpPr>
          <p:nvPr>
            <p:ph type="sldNum" sz="quarter" idx="5"/>
          </p:nvPr>
        </p:nvSpPr>
        <p:spPr/>
        <p:txBody>
          <a:bodyPr/>
          <a:lstStyle/>
          <a:p>
            <a:fld id="{677D111B-D836-C344-8BAC-C8FDEAA27B3B}" type="slidenum">
              <a:rPr lang="en-AE" smtClean="0"/>
              <a:t>19</a:t>
            </a:fld>
            <a:endParaRPr lang="en-AE"/>
          </a:p>
        </p:txBody>
      </p:sp>
    </p:spTree>
    <p:extLst>
      <p:ext uri="{BB962C8B-B14F-4D97-AF65-F5344CB8AC3E}">
        <p14:creationId xmlns:p14="http://schemas.microsoft.com/office/powerpoint/2010/main" val="931807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B3139"/>
                </a:solidFill>
                <a:effectLst/>
                <a:latin typeface="DM Sans" panose="020F0502020204030204" pitchFamily="34" charset="0"/>
              </a:rPr>
              <a:t>A </a:t>
            </a:r>
            <a:r>
              <a:rPr lang="en-US" b="1" i="0" dirty="0" err="1">
                <a:solidFill>
                  <a:srgbClr val="1B3139"/>
                </a:solidFill>
                <a:effectLst/>
                <a:latin typeface="DM Sans" panose="020F0502020204030204" pitchFamily="34" charset="0"/>
              </a:rPr>
              <a:t>DataFrame</a:t>
            </a:r>
            <a:r>
              <a:rPr lang="en-US" b="0" i="0" dirty="0">
                <a:solidFill>
                  <a:srgbClr val="1B3139"/>
                </a:solidFill>
                <a:effectLst/>
                <a:latin typeface="DM Sans" panose="020F0502020204030204" pitchFamily="34" charset="0"/>
              </a:rPr>
              <a:t> is a data structure that organizes data into a 2-dimensional table of rows and columns, much like a spreadsheet.</a:t>
            </a:r>
          </a:p>
          <a:p>
            <a:endParaRPr lang="en-US" b="0" i="0" dirty="0">
              <a:solidFill>
                <a:srgbClr val="1B3139"/>
              </a:solidFill>
              <a:effectLst/>
              <a:latin typeface="DM Sans" panose="020F0502020204030204" pitchFamily="34" charset="0"/>
            </a:endParaRPr>
          </a:p>
          <a:p>
            <a:pPr algn="l"/>
            <a:r>
              <a:rPr lang="en-US" b="0" i="0" dirty="0">
                <a:solidFill>
                  <a:srgbClr val="1B3139"/>
                </a:solidFill>
                <a:effectLst/>
                <a:latin typeface="DM Sans" pitchFamily="2" charset="77"/>
              </a:rPr>
              <a:t>A simple analogy is that a </a:t>
            </a:r>
            <a:r>
              <a:rPr lang="en-US" b="0" i="0" dirty="0" err="1">
                <a:solidFill>
                  <a:srgbClr val="1B3139"/>
                </a:solidFill>
                <a:effectLst/>
                <a:latin typeface="DM Sans" pitchFamily="2" charset="77"/>
              </a:rPr>
              <a:t>DataFrame</a:t>
            </a:r>
            <a:r>
              <a:rPr lang="en-US" b="0" i="0" dirty="0">
                <a:solidFill>
                  <a:srgbClr val="1B3139"/>
                </a:solidFill>
                <a:effectLst/>
                <a:latin typeface="DM Sans" pitchFamily="2" charset="77"/>
              </a:rPr>
              <a:t> is like a spreadsheet with named columns. However, the difference between them is that while a spreadsheet sits on one computer in one specific location, a </a:t>
            </a:r>
            <a:r>
              <a:rPr lang="en-US" b="0" i="0" dirty="0" err="1">
                <a:solidFill>
                  <a:srgbClr val="1B3139"/>
                </a:solidFill>
                <a:effectLst/>
                <a:latin typeface="DM Sans" pitchFamily="2" charset="77"/>
              </a:rPr>
              <a:t>DataFrame</a:t>
            </a:r>
            <a:r>
              <a:rPr lang="en-US" b="0" i="0" dirty="0">
                <a:solidFill>
                  <a:srgbClr val="1B3139"/>
                </a:solidFill>
                <a:effectLst/>
                <a:latin typeface="DM Sans" pitchFamily="2" charset="77"/>
              </a:rPr>
              <a:t> can span thousands of computers. In this way, </a:t>
            </a:r>
            <a:r>
              <a:rPr lang="en-US" b="0" i="0" dirty="0" err="1">
                <a:solidFill>
                  <a:srgbClr val="1B3139"/>
                </a:solidFill>
                <a:effectLst/>
                <a:latin typeface="DM Sans" pitchFamily="2" charset="77"/>
              </a:rPr>
              <a:t>DataFrames</a:t>
            </a:r>
            <a:r>
              <a:rPr lang="en-US" b="0" i="0" dirty="0">
                <a:solidFill>
                  <a:srgbClr val="1B3139"/>
                </a:solidFill>
                <a:effectLst/>
                <a:latin typeface="DM Sans" pitchFamily="2" charset="77"/>
              </a:rPr>
              <a:t> make it possible to do analytics on big data, using distributed computing clusters.</a:t>
            </a:r>
          </a:p>
          <a:p>
            <a:br>
              <a:rPr lang="en-US" dirty="0"/>
            </a:br>
            <a:endParaRPr lang="en-AE" dirty="0"/>
          </a:p>
        </p:txBody>
      </p:sp>
      <p:sp>
        <p:nvSpPr>
          <p:cNvPr id="4" name="Slide Number Placeholder 3"/>
          <p:cNvSpPr>
            <a:spLocks noGrp="1"/>
          </p:cNvSpPr>
          <p:nvPr>
            <p:ph type="sldNum" sz="quarter" idx="5"/>
          </p:nvPr>
        </p:nvSpPr>
        <p:spPr/>
        <p:txBody>
          <a:bodyPr/>
          <a:lstStyle/>
          <a:p>
            <a:fld id="{677D111B-D836-C344-8BAC-C8FDEAA27B3B}" type="slidenum">
              <a:rPr lang="en-AE" smtClean="0"/>
              <a:t>3</a:t>
            </a:fld>
            <a:endParaRPr lang="en-AE"/>
          </a:p>
        </p:txBody>
      </p:sp>
    </p:spTree>
    <p:extLst>
      <p:ext uri="{BB962C8B-B14F-4D97-AF65-F5344CB8AC3E}">
        <p14:creationId xmlns:p14="http://schemas.microsoft.com/office/powerpoint/2010/main" val="457913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dirty="0"/>
              <a:t>Pandas widely used</a:t>
            </a:r>
          </a:p>
          <a:p>
            <a:r>
              <a:rPr lang="en-AE" dirty="0"/>
              <a:t>Rapids if you want to leverage GPUs</a:t>
            </a:r>
          </a:p>
          <a:p>
            <a:r>
              <a:rPr lang="en-AE" dirty="0"/>
              <a:t>Spark if you want to use across distributed systems</a:t>
            </a:r>
          </a:p>
          <a:p>
            <a:endParaRPr lang="en-AE" dirty="0"/>
          </a:p>
        </p:txBody>
      </p:sp>
      <p:sp>
        <p:nvSpPr>
          <p:cNvPr id="4" name="Slide Number Placeholder 3"/>
          <p:cNvSpPr>
            <a:spLocks noGrp="1"/>
          </p:cNvSpPr>
          <p:nvPr>
            <p:ph type="sldNum" sz="quarter" idx="5"/>
          </p:nvPr>
        </p:nvSpPr>
        <p:spPr/>
        <p:txBody>
          <a:bodyPr/>
          <a:lstStyle/>
          <a:p>
            <a:fld id="{677D111B-D836-C344-8BAC-C8FDEAA27B3B}" type="slidenum">
              <a:rPr lang="en-AE" smtClean="0"/>
              <a:t>4</a:t>
            </a:fld>
            <a:endParaRPr lang="en-AE"/>
          </a:p>
        </p:txBody>
      </p:sp>
    </p:spTree>
    <p:extLst>
      <p:ext uri="{BB962C8B-B14F-4D97-AF65-F5344CB8AC3E}">
        <p14:creationId xmlns:p14="http://schemas.microsoft.com/office/powerpoint/2010/main" val="2366819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dirty="0">
                <a:solidFill>
                  <a:srgbClr val="05192D"/>
                </a:solidFill>
                <a:effectLst/>
                <a:latin typeface="Studio-Feixen-Sans"/>
              </a:rPr>
              <a:t>There is no single technology that is best in absolute terms to solve all the problems and situations that may arise during your data science workflows. Various factors have to be balanced before making a choice. Here are some of the most relevant factors to consider:</a:t>
            </a:r>
          </a:p>
          <a:p>
            <a:pPr algn="l">
              <a:buFont typeface="Arial" panose="020B0604020202020204" pitchFamily="34" charset="0"/>
              <a:buChar char="•"/>
            </a:pPr>
            <a:r>
              <a:rPr lang="en-US" b="1" i="0" dirty="0">
                <a:solidFill>
                  <a:srgbClr val="05192D"/>
                </a:solidFill>
                <a:effectLst/>
                <a:latin typeface="Studio-Feixen-Sans"/>
              </a:rPr>
              <a:t>Computing performance</a:t>
            </a:r>
            <a:r>
              <a:rPr lang="en-US" b="0" i="0" dirty="0">
                <a:solidFill>
                  <a:srgbClr val="05192D"/>
                </a:solidFill>
                <a:effectLst/>
                <a:latin typeface="Studio-Feixen-Sans"/>
              </a:rPr>
              <a:t>. As a rule of thumb, the bigger and more complex the project, the more you should consider high-performance tools to avoid computing bottlenecks.</a:t>
            </a:r>
          </a:p>
          <a:p>
            <a:pPr algn="l">
              <a:buFont typeface="Arial" panose="020B0604020202020204" pitchFamily="34" charset="0"/>
              <a:buChar char="•"/>
            </a:pPr>
            <a:r>
              <a:rPr lang="en-US" b="1" i="0" dirty="0">
                <a:solidFill>
                  <a:srgbClr val="05192D"/>
                </a:solidFill>
                <a:effectLst/>
                <a:latin typeface="Studio-Feixen-Sans"/>
              </a:rPr>
              <a:t>Technology stack match</a:t>
            </a:r>
            <a:r>
              <a:rPr lang="en-US" b="0" i="0" dirty="0">
                <a:solidFill>
                  <a:srgbClr val="05192D"/>
                </a:solidFill>
                <a:effectLst/>
                <a:latin typeface="Studio-Feixen-Sans"/>
              </a:rPr>
              <a:t>. The tools used in a data science project rarely work in a vacuum. Rather, they work in combination with the other tools comprising the technology stack. Before making any choice, you should be mindful of the synergies and fits between technologies.</a:t>
            </a:r>
          </a:p>
          <a:p>
            <a:pPr algn="l">
              <a:buFont typeface="Arial" panose="020B0604020202020204" pitchFamily="34" charset="0"/>
              <a:buChar char="•"/>
            </a:pPr>
            <a:r>
              <a:rPr lang="en-US" b="1" i="0" dirty="0">
                <a:solidFill>
                  <a:srgbClr val="05192D"/>
                </a:solidFill>
                <a:effectLst/>
                <a:latin typeface="Studio-Feixen-Sans"/>
              </a:rPr>
              <a:t>Code compatibility</a:t>
            </a:r>
            <a:r>
              <a:rPr lang="en-US" b="0" i="0" dirty="0">
                <a:solidFill>
                  <a:srgbClr val="05192D"/>
                </a:solidFill>
                <a:effectLst/>
                <a:latin typeface="Studio-Feixen-Sans"/>
              </a:rPr>
              <a:t>. Choosing a new technology is also about code compatibility and efficiency. If adopting a new tool will result in rewriting code in existing projects, you should include that in your calculus.</a:t>
            </a:r>
          </a:p>
          <a:p>
            <a:pPr algn="l">
              <a:buFont typeface="Arial" panose="020B0604020202020204" pitchFamily="34" charset="0"/>
              <a:buChar char="•"/>
            </a:pPr>
            <a:r>
              <a:rPr lang="en-US" b="1" i="0" dirty="0">
                <a:solidFill>
                  <a:srgbClr val="05192D"/>
                </a:solidFill>
                <a:effectLst/>
                <a:latin typeface="Studio-Feixen-Sans"/>
              </a:rPr>
              <a:t>Popularity</a:t>
            </a:r>
            <a:r>
              <a:rPr lang="en-US" b="0" i="0" dirty="0">
                <a:solidFill>
                  <a:srgbClr val="05192D"/>
                </a:solidFill>
                <a:effectLst/>
                <a:latin typeface="Studio-Feixen-Sans"/>
              </a:rPr>
              <a:t>. Finally, the popularity of a tool is a proxy of how many people use it, which can be advantageous for the purpose of hiring new developers or solving coding doubts in platforms like Stack Overflow.</a:t>
            </a:r>
          </a:p>
          <a:p>
            <a:endParaRPr lang="en-AE" dirty="0"/>
          </a:p>
          <a:p>
            <a:endParaRPr lang="en-AE" dirty="0"/>
          </a:p>
          <a:p>
            <a:r>
              <a:rPr lang="en-US" dirty="0"/>
              <a:t>https://</a:t>
            </a:r>
            <a:r>
              <a:rPr lang="en-US" dirty="0" err="1"/>
              <a:t>www.datacamp.com</a:t>
            </a:r>
            <a:r>
              <a:rPr lang="en-US" dirty="0"/>
              <a:t>/tutorial/high-performance-data-manipulation-in-python-pandas2-vs-polars</a:t>
            </a:r>
            <a:endParaRPr lang="en-AE" dirty="0"/>
          </a:p>
        </p:txBody>
      </p:sp>
      <p:sp>
        <p:nvSpPr>
          <p:cNvPr id="4" name="Slide Number Placeholder 3"/>
          <p:cNvSpPr>
            <a:spLocks noGrp="1"/>
          </p:cNvSpPr>
          <p:nvPr>
            <p:ph type="sldNum" sz="quarter" idx="5"/>
          </p:nvPr>
        </p:nvSpPr>
        <p:spPr/>
        <p:txBody>
          <a:bodyPr/>
          <a:lstStyle/>
          <a:p>
            <a:fld id="{677D111B-D836-C344-8BAC-C8FDEAA27B3B}" type="slidenum">
              <a:rPr lang="en-AE" smtClean="0"/>
              <a:t>5</a:t>
            </a:fld>
            <a:endParaRPr lang="en-AE"/>
          </a:p>
        </p:txBody>
      </p:sp>
    </p:spTree>
    <p:extLst>
      <p:ext uri="{BB962C8B-B14F-4D97-AF65-F5344CB8AC3E}">
        <p14:creationId xmlns:p14="http://schemas.microsoft.com/office/powerpoint/2010/main" val="1145607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latin typeface="Roboto" panose="02000000000000000000" pitchFamily="2" charset="0"/>
              </a:rPr>
              <a:t>but uh just a few stats which I just pulled from their website this is a </a:t>
            </a:r>
            <a:r>
              <a:rPr lang="en-US" b="0" dirty="0" err="1">
                <a:effectLst/>
                <a:latin typeface="Roboto" panose="02000000000000000000" pitchFamily="2" charset="0"/>
              </a:rPr>
              <a:t>tpch</a:t>
            </a:r>
            <a:endParaRPr lang="en-US" b="0" dirty="0">
              <a:effectLst/>
              <a:latin typeface="Roboto" panose="02000000000000000000" pitchFamily="2" charset="0"/>
            </a:endParaRPr>
          </a:p>
          <a:p>
            <a:r>
              <a:rPr lang="en-US" b="0" dirty="0">
                <a:effectLst/>
                <a:latin typeface="Roboto" panose="02000000000000000000" pitchFamily="2" charset="0"/>
              </a:rPr>
              <a:t>benchmark which is typically used for the sequential as well as uh random</a:t>
            </a:r>
          </a:p>
          <a:p>
            <a:r>
              <a:rPr lang="en-US" b="0" dirty="0">
                <a:effectLst/>
                <a:latin typeface="Roboto" panose="02000000000000000000" pitchFamily="2" charset="0"/>
              </a:rPr>
              <a:t>workload for databases uh typically and if you see um uh this test was uh executed on I</a:t>
            </a:r>
          </a:p>
          <a:p>
            <a:r>
              <a:rPr lang="en-US" b="0" dirty="0">
                <a:effectLst/>
                <a:latin typeface="Roboto" panose="02000000000000000000" pitchFamily="2" charset="0"/>
              </a:rPr>
              <a:t>think 10 more than 10 millions of row and nine columns roughly around 5 GB of data and you can see that uh you know</a:t>
            </a:r>
          </a:p>
          <a:p>
            <a:r>
              <a:rPr lang="en-US" b="0" dirty="0">
                <a:effectLst/>
                <a:latin typeface="Roboto" panose="02000000000000000000" pitchFamily="2" charset="0"/>
              </a:rPr>
              <a:t>polars could do those operations in 59 seconds whereas other libraries like</a:t>
            </a:r>
          </a:p>
          <a:p>
            <a:r>
              <a:rPr lang="en-US" b="0" dirty="0">
                <a:effectLst/>
                <a:latin typeface="Roboto" panose="02000000000000000000" pitchFamily="2" charset="0"/>
              </a:rPr>
              <a:t>pandas is almost thousand uh 90 seconds so and in this chart if you see uh the</a:t>
            </a:r>
          </a:p>
          <a:p>
            <a:r>
              <a:rPr lang="en-US" b="0" dirty="0">
                <a:effectLst/>
                <a:latin typeface="Roboto" panose="02000000000000000000" pitchFamily="2" charset="0"/>
              </a:rPr>
              <a:t>purple one which is almost uh touching the x-axis uh that is the performance of</a:t>
            </a:r>
          </a:p>
          <a:p>
            <a:r>
              <a:rPr lang="en-US" b="0" dirty="0">
                <a:effectLst/>
                <a:latin typeface="Roboto" panose="02000000000000000000" pitchFamily="2" charset="0"/>
              </a:rPr>
              <a:t>that polars can give you</a:t>
            </a:r>
          </a:p>
          <a:p>
            <a:endParaRPr lang="en-AE" dirty="0"/>
          </a:p>
        </p:txBody>
      </p:sp>
      <p:sp>
        <p:nvSpPr>
          <p:cNvPr id="4" name="Slide Number Placeholder 3"/>
          <p:cNvSpPr>
            <a:spLocks noGrp="1"/>
          </p:cNvSpPr>
          <p:nvPr>
            <p:ph type="sldNum" sz="quarter" idx="5"/>
          </p:nvPr>
        </p:nvSpPr>
        <p:spPr/>
        <p:txBody>
          <a:bodyPr/>
          <a:lstStyle/>
          <a:p>
            <a:fld id="{677D111B-D836-C344-8BAC-C8FDEAA27B3B}" type="slidenum">
              <a:rPr lang="en-AE" smtClean="0"/>
              <a:t>7</a:t>
            </a:fld>
            <a:endParaRPr lang="en-AE"/>
          </a:p>
        </p:txBody>
      </p:sp>
    </p:spTree>
    <p:extLst>
      <p:ext uri="{BB962C8B-B14F-4D97-AF65-F5344CB8AC3E}">
        <p14:creationId xmlns:p14="http://schemas.microsoft.com/office/powerpoint/2010/main" val="4236963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E2EEFF"/>
              </a:solidFill>
              <a:effectLst/>
              <a:latin typeface="Google Sans"/>
            </a:endParaRPr>
          </a:p>
          <a:p>
            <a:r>
              <a:rPr lang="en-US" b="0" i="0" dirty="0">
                <a:effectLst/>
                <a:latin typeface="system-ui"/>
              </a:rPr>
              <a:t>Apache Arrow is an open source cross-language project to store tabular data in-memory. </a:t>
            </a:r>
            <a:endParaRPr lang="en-US" b="0" i="0" dirty="0">
              <a:solidFill>
                <a:srgbClr val="E2EEFF"/>
              </a:solidFill>
              <a:effectLst/>
              <a:latin typeface="Google Sans"/>
            </a:endParaRPr>
          </a:p>
          <a:p>
            <a:r>
              <a:rPr lang="en-US" b="0" i="0" dirty="0">
                <a:solidFill>
                  <a:srgbClr val="E2EEFF"/>
                </a:solidFill>
                <a:effectLst/>
                <a:latin typeface="Google Sans"/>
              </a:rPr>
              <a:t>Polars represents data internally using Apache Arrow arrays while Pandas stores data internally using NumPy arrays</a:t>
            </a:r>
            <a:r>
              <a:rPr lang="en-US" b="0" i="0" dirty="0">
                <a:solidFill>
                  <a:srgbClr val="E8EAED"/>
                </a:solidFill>
                <a:effectLst/>
                <a:latin typeface="Google Sans"/>
              </a:rPr>
              <a:t>. </a:t>
            </a:r>
          </a:p>
          <a:p>
            <a:endParaRPr lang="en-US" b="0" i="0" dirty="0">
              <a:solidFill>
                <a:srgbClr val="E8EAED"/>
              </a:solidFill>
              <a:effectLst/>
              <a:latin typeface="Google Sans"/>
            </a:endParaRPr>
          </a:p>
          <a:p>
            <a:r>
              <a:rPr lang="en-US" b="0" dirty="0">
                <a:effectLst/>
                <a:latin typeface="Roboto" panose="02000000000000000000" pitchFamily="2" charset="0"/>
              </a:rPr>
              <a:t>polars what it is</a:t>
            </a:r>
          </a:p>
          <a:p>
            <a:r>
              <a:rPr lang="en-US" b="0" dirty="0">
                <a:effectLst/>
                <a:latin typeface="Roboto" panose="02000000000000000000" pitchFamily="2" charset="0"/>
              </a:rPr>
              <a:t>at its core it’s data manipulation analysis library and you can if you are</a:t>
            </a:r>
          </a:p>
          <a:p>
            <a:r>
              <a:rPr lang="en-US" b="0" dirty="0">
                <a:effectLst/>
                <a:latin typeface="Roboto" panose="02000000000000000000" pitchFamily="2" charset="0"/>
              </a:rPr>
              <a:t>coming from uh pandas background you can think of this as an alternative to uh</a:t>
            </a:r>
          </a:p>
          <a:p>
            <a:r>
              <a:rPr lang="en-US" b="0" dirty="0">
                <a:effectLst/>
                <a:latin typeface="Roboto" panose="02000000000000000000" pitchFamily="2" charset="0"/>
              </a:rPr>
              <a:t>pandas and what makes this special is uh it's written in a rust which makes it uh</a:t>
            </a:r>
          </a:p>
          <a:p>
            <a:r>
              <a:rPr lang="en-US" b="0" dirty="0">
                <a:effectLst/>
                <a:latin typeface="Roboto" panose="02000000000000000000" pitchFamily="2" charset="0"/>
              </a:rPr>
              <a:t>very Dynamic especially in the garbage collection and the memory optimization</a:t>
            </a:r>
          </a:p>
          <a:p>
            <a:r>
              <a:rPr lang="en-US" b="0" dirty="0">
                <a:effectLst/>
                <a:latin typeface="Roboto" panose="02000000000000000000" pitchFamily="2" charset="0"/>
              </a:rPr>
              <a:t>because of the language itself and uh one of the key thing of collage is uh it</a:t>
            </a:r>
          </a:p>
          <a:p>
            <a:r>
              <a:rPr lang="en-US" b="0" dirty="0">
                <a:effectLst/>
                <a:latin typeface="Roboto" panose="02000000000000000000" pitchFamily="2" charset="0"/>
              </a:rPr>
              <a:t>is uh very memory efficient and we will touch base on that you know why we are</a:t>
            </a:r>
          </a:p>
          <a:p>
            <a:r>
              <a:rPr lang="en-US" b="0" dirty="0">
                <a:effectLst/>
                <a:latin typeface="Roboto" panose="02000000000000000000" pitchFamily="2" charset="0"/>
              </a:rPr>
              <a:t>saying that it is memory efficient and it uses uh Apache Arrow 2 uh the</a:t>
            </a:r>
          </a:p>
          <a:p>
            <a:r>
              <a:rPr lang="en-US" b="0" dirty="0">
                <a:effectLst/>
                <a:latin typeface="Roboto" panose="02000000000000000000" pitchFamily="2" charset="0"/>
              </a:rPr>
              <a:t>last implementation so that's a native implementation that has been taken by polars so that also means that the</a:t>
            </a:r>
          </a:p>
          <a:p>
            <a:r>
              <a:rPr lang="en-US" b="0" dirty="0">
                <a:effectLst/>
                <a:latin typeface="Roboto" panose="02000000000000000000" pitchFamily="2" charset="0"/>
              </a:rPr>
              <a:t>libraries which uses um by Arrow under the hood can make use of</a:t>
            </a:r>
          </a:p>
          <a:p>
            <a:r>
              <a:rPr lang="en-US" b="0" dirty="0">
                <a:effectLst/>
                <a:latin typeface="Roboto" panose="02000000000000000000" pitchFamily="2" charset="0"/>
              </a:rPr>
              <a:t>polars so if let's say you are using polars which is built on top of uh</a:t>
            </a:r>
          </a:p>
          <a:p>
            <a:r>
              <a:rPr lang="en-US" b="0" dirty="0">
                <a:effectLst/>
                <a:latin typeface="Roboto" panose="02000000000000000000" pitchFamily="2" charset="0"/>
              </a:rPr>
              <a:t>Apache </a:t>
            </a:r>
            <a:r>
              <a:rPr lang="en-US" b="0" dirty="0" err="1">
                <a:effectLst/>
                <a:latin typeface="Roboto" panose="02000000000000000000" pitchFamily="2" charset="0"/>
              </a:rPr>
              <a:t>PyArrow</a:t>
            </a:r>
            <a:r>
              <a:rPr lang="en-US" b="0" dirty="0">
                <a:effectLst/>
                <a:latin typeface="Roboto" panose="02000000000000000000" pitchFamily="2" charset="0"/>
              </a:rPr>
              <a:t> and now let's say you have spark which also let's say uses</a:t>
            </a:r>
          </a:p>
          <a:p>
            <a:r>
              <a:rPr lang="en-US" b="0" dirty="0">
                <a:effectLst/>
                <a:latin typeface="Roboto" panose="02000000000000000000" pitchFamily="2" charset="0"/>
              </a:rPr>
              <a:t>Apache Arrow so you know there is a nice interoperability between uh two higher</a:t>
            </a:r>
          </a:p>
          <a:p>
            <a:r>
              <a:rPr lang="en-US" b="0" dirty="0">
                <a:effectLst/>
                <a:latin typeface="Roboto" panose="02000000000000000000" pitchFamily="2" charset="0"/>
              </a:rPr>
              <a:t>level </a:t>
            </a:r>
            <a:r>
              <a:rPr lang="en-US" b="0" dirty="0" err="1">
                <a:effectLst/>
                <a:latin typeface="Roboto" panose="02000000000000000000" pitchFamily="2" charset="0"/>
              </a:rPr>
              <a:t>apis</a:t>
            </a:r>
            <a:r>
              <a:rPr lang="en-US" b="0" dirty="0">
                <a:effectLst/>
                <a:latin typeface="Roboto" panose="02000000000000000000" pitchFamily="2" charset="0"/>
              </a:rPr>
              <a:t> so you don't have to you know copy the whole data under the hood in</a:t>
            </a:r>
          </a:p>
          <a:p>
            <a:r>
              <a:rPr lang="en-US" b="0" dirty="0">
                <a:effectLst/>
                <a:latin typeface="Roboto" panose="02000000000000000000" pitchFamily="2" charset="0"/>
              </a:rPr>
              <a:t>case you want to transfer the data or in case you want to manipulate the data across different libraries so that</a:t>
            </a:r>
          </a:p>
          <a:p>
            <a:r>
              <a:rPr lang="en-US" b="0" dirty="0">
                <a:effectLst/>
                <a:latin typeface="Roboto" panose="02000000000000000000" pitchFamily="2" charset="0"/>
              </a:rPr>
              <a:t>interoperability you get because of the Apache Arrow under the hood</a:t>
            </a:r>
          </a:p>
          <a:p>
            <a:r>
              <a:rPr lang="en-US" b="0" dirty="0">
                <a:effectLst/>
                <a:latin typeface="Roboto" panose="02000000000000000000" pitchFamily="2" charset="0"/>
              </a:rPr>
              <a:t>the other thing is it has an expressive API and again I'll talk more about what</a:t>
            </a:r>
          </a:p>
          <a:p>
            <a:r>
              <a:rPr lang="en-US" b="0" dirty="0">
                <a:effectLst/>
                <a:latin typeface="Roboto" panose="02000000000000000000" pitchFamily="2" charset="0"/>
              </a:rPr>
              <a:t>this means with example </a:t>
            </a:r>
          </a:p>
          <a:p>
            <a:endParaRPr lang="en-AE" dirty="0"/>
          </a:p>
        </p:txBody>
      </p:sp>
      <p:sp>
        <p:nvSpPr>
          <p:cNvPr id="4" name="Slide Number Placeholder 3"/>
          <p:cNvSpPr>
            <a:spLocks noGrp="1"/>
          </p:cNvSpPr>
          <p:nvPr>
            <p:ph type="sldNum" sz="quarter" idx="5"/>
          </p:nvPr>
        </p:nvSpPr>
        <p:spPr/>
        <p:txBody>
          <a:bodyPr/>
          <a:lstStyle/>
          <a:p>
            <a:fld id="{677D111B-D836-C344-8BAC-C8FDEAA27B3B}" type="slidenum">
              <a:rPr lang="en-AE" smtClean="0"/>
              <a:t>8</a:t>
            </a:fld>
            <a:endParaRPr lang="en-AE"/>
          </a:p>
        </p:txBody>
      </p:sp>
    </p:spTree>
    <p:extLst>
      <p:ext uri="{BB962C8B-B14F-4D97-AF65-F5344CB8AC3E}">
        <p14:creationId xmlns:p14="http://schemas.microsoft.com/office/powerpoint/2010/main" val="892800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latin typeface="Roboto" panose="02000000000000000000" pitchFamily="2" charset="0"/>
              </a:rPr>
              <a:t>key features</a:t>
            </a:r>
          </a:p>
          <a:p>
            <a:r>
              <a:rPr lang="en-US" b="0" dirty="0">
                <a:effectLst/>
                <a:latin typeface="Roboto" panose="02000000000000000000" pitchFamily="2" charset="0"/>
              </a:rPr>
              <a:t>are it has an expressive API um it it make use of all the cores in</a:t>
            </a:r>
          </a:p>
          <a:p>
            <a:r>
              <a:rPr lang="en-US" b="0" dirty="0">
                <a:effectLst/>
                <a:latin typeface="Roboto" panose="02000000000000000000" pitchFamily="2" charset="0"/>
              </a:rPr>
              <a:t>your computer or in your server to execute any operation unlike let's say</a:t>
            </a:r>
          </a:p>
          <a:p>
            <a:r>
              <a:rPr lang="en-US" b="0" dirty="0">
                <a:effectLst/>
                <a:latin typeface="Roboto" panose="02000000000000000000" pitchFamily="2" charset="0"/>
              </a:rPr>
              <a:t>uh pandas which is mostly skewed towards one of the cores so you you don't get that much of uh you know uh parallel</a:t>
            </a:r>
          </a:p>
          <a:p>
            <a:r>
              <a:rPr lang="en-US" b="0" dirty="0">
                <a:effectLst/>
                <a:latin typeface="Roboto" panose="02000000000000000000" pitchFamily="2" charset="0"/>
              </a:rPr>
              <a:t>execution uh with the native pandas although we have some additional uh</a:t>
            </a:r>
          </a:p>
          <a:p>
            <a:r>
              <a:rPr lang="en-US" b="0" dirty="0">
                <a:effectLst/>
                <a:latin typeface="Roboto" panose="02000000000000000000" pitchFamily="2" charset="0"/>
              </a:rPr>
              <a:t>modules now which kind of makes pandas parallel but it is not natively but</a:t>
            </a:r>
          </a:p>
          <a:p>
            <a:r>
              <a:rPr lang="en-US" b="0" dirty="0">
                <a:effectLst/>
                <a:latin typeface="Roboto" panose="02000000000000000000" pitchFamily="2" charset="0"/>
              </a:rPr>
              <a:t>polars is natively parallel and one of the uh interesting thing about uh</a:t>
            </a:r>
          </a:p>
          <a:p>
            <a:r>
              <a:rPr lang="en-US" b="0" dirty="0">
                <a:effectLst/>
                <a:latin typeface="Roboto" panose="02000000000000000000" pitchFamily="2" charset="0"/>
              </a:rPr>
              <a:t>polars which actually makes it makes it very fast is the lazy execution so and</a:t>
            </a:r>
          </a:p>
          <a:p>
            <a:r>
              <a:rPr lang="en-US" b="0" dirty="0">
                <a:effectLst/>
                <a:latin typeface="Roboto" panose="02000000000000000000" pitchFamily="2" charset="0"/>
              </a:rPr>
              <a:t>this is what uh I will explain in the demo which will make more sense you know rather than talking uh try here</a:t>
            </a:r>
          </a:p>
          <a:p>
            <a:endParaRPr lang="en-AE" dirty="0"/>
          </a:p>
        </p:txBody>
      </p:sp>
      <p:sp>
        <p:nvSpPr>
          <p:cNvPr id="4" name="Slide Number Placeholder 3"/>
          <p:cNvSpPr>
            <a:spLocks noGrp="1"/>
          </p:cNvSpPr>
          <p:nvPr>
            <p:ph type="sldNum" sz="quarter" idx="5"/>
          </p:nvPr>
        </p:nvSpPr>
        <p:spPr/>
        <p:txBody>
          <a:bodyPr/>
          <a:lstStyle/>
          <a:p>
            <a:fld id="{677D111B-D836-C344-8BAC-C8FDEAA27B3B}" type="slidenum">
              <a:rPr lang="en-AE" smtClean="0"/>
              <a:t>9</a:t>
            </a:fld>
            <a:endParaRPr lang="en-AE"/>
          </a:p>
        </p:txBody>
      </p:sp>
    </p:spTree>
    <p:extLst>
      <p:ext uri="{BB962C8B-B14F-4D97-AF65-F5344CB8AC3E}">
        <p14:creationId xmlns:p14="http://schemas.microsoft.com/office/powerpoint/2010/main" val="2882195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source-serif-pro"/>
              </a:rPr>
              <a:t>The </a:t>
            </a:r>
            <a:r>
              <a:rPr lang="en-US" b="1" i="0" dirty="0">
                <a:solidFill>
                  <a:srgbClr val="292929"/>
                </a:solidFill>
                <a:effectLst/>
                <a:latin typeface="source-serif-pro"/>
              </a:rPr>
              <a:t>Series object</a:t>
            </a:r>
            <a:r>
              <a:rPr lang="en-US" b="0" i="0" dirty="0">
                <a:solidFill>
                  <a:srgbClr val="292929"/>
                </a:solidFill>
                <a:effectLst/>
                <a:latin typeface="source-serif-pro"/>
              </a:rPr>
              <a:t> is a crucial data structure in Polars, representing one-dimensional, or 1-D for short, information. It combines the features of both a </a:t>
            </a:r>
            <a:r>
              <a:rPr lang="en-US" b="1" i="0" u="sng" dirty="0">
                <a:effectLst/>
                <a:latin typeface="source-serif-pro"/>
                <a:hlinkClick r:id="rId3"/>
              </a:rPr>
              <a:t>vector</a:t>
            </a:r>
            <a:r>
              <a:rPr lang="en-US" b="0" i="0" dirty="0">
                <a:solidFill>
                  <a:srgbClr val="292929"/>
                </a:solidFill>
                <a:effectLst/>
                <a:latin typeface="source-serif-pro"/>
              </a:rPr>
              <a:t> and </a:t>
            </a:r>
            <a:r>
              <a:rPr lang="en-US" b="1" i="0" u="sng" dirty="0">
                <a:effectLst/>
                <a:latin typeface="source-serif-pro"/>
                <a:hlinkClick r:id="rId4"/>
              </a:rPr>
              <a:t>HashMap</a:t>
            </a:r>
            <a:r>
              <a:rPr lang="en-US" b="0" i="0" dirty="0">
                <a:solidFill>
                  <a:srgbClr val="292929"/>
                </a:solidFill>
                <a:effectLst/>
                <a:latin typeface="source-serif-pro"/>
              </a:rPr>
              <a:t> by having an </a:t>
            </a:r>
            <a:r>
              <a:rPr lang="en-US" b="1" i="0" dirty="0">
                <a:solidFill>
                  <a:srgbClr val="292929"/>
                </a:solidFill>
                <a:effectLst/>
                <a:latin typeface="source-serif-pro"/>
              </a:rPr>
              <a:t>ordered sequence</a:t>
            </a:r>
            <a:r>
              <a:rPr lang="en-US" b="0" i="0" dirty="0">
                <a:solidFill>
                  <a:srgbClr val="292929"/>
                </a:solidFill>
                <a:effectLst/>
                <a:latin typeface="source-serif-pro"/>
              </a:rPr>
              <a:t> with </a:t>
            </a:r>
            <a:r>
              <a:rPr lang="en-US" b="1" i="0" dirty="0">
                <a:solidFill>
                  <a:srgbClr val="292929"/>
                </a:solidFill>
                <a:effectLst/>
                <a:latin typeface="source-serif-pro"/>
              </a:rPr>
              <a:t>labels</a:t>
            </a:r>
            <a:r>
              <a:rPr lang="en-US" b="0" i="0" dirty="0">
                <a:solidFill>
                  <a:srgbClr val="292929"/>
                </a:solidFill>
                <a:effectLst/>
                <a:latin typeface="source-serif-pro"/>
              </a:rPr>
              <a:t> for easy retrieval. A simple analogy would be to imagine one column that stores actual data values with a label. This makes managing large amounts of structured data more accessible and effective within your codebase.</a:t>
            </a:r>
          </a:p>
          <a:p>
            <a:endParaRPr lang="en-US" b="0" i="0" dirty="0">
              <a:solidFill>
                <a:srgbClr val="292929"/>
              </a:solidFill>
              <a:effectLst/>
              <a:latin typeface="source-serif-pro"/>
            </a:endParaRPr>
          </a:p>
          <a:p>
            <a:r>
              <a:rPr lang="en-US" b="0" i="0" dirty="0">
                <a:solidFill>
                  <a:srgbClr val="292929"/>
                </a:solidFill>
                <a:effectLst/>
                <a:latin typeface="source-serif-pro"/>
              </a:rPr>
              <a:t>At the heart of the Polars library lies an essential component that serves as its foundation; The </a:t>
            </a:r>
            <a:r>
              <a:rPr lang="en-US" b="1" i="0" u="sng" dirty="0">
                <a:effectLst/>
                <a:latin typeface="source-serif-pro"/>
                <a:hlinkClick r:id="rId5"/>
              </a:rPr>
              <a:t>DataFrame</a:t>
            </a:r>
            <a:r>
              <a:rPr lang="en-US" b="0" i="0" dirty="0">
                <a:solidFill>
                  <a:srgbClr val="292929"/>
                </a:solidFill>
                <a:effectLst/>
                <a:latin typeface="source-serif-pro"/>
              </a:rPr>
              <a:t> structure. This ingenious </a:t>
            </a:r>
            <a:r>
              <a:rPr lang="en-US" b="1" i="0" dirty="0">
                <a:solidFill>
                  <a:srgbClr val="292929"/>
                </a:solidFill>
                <a:effectLst/>
                <a:latin typeface="source-serif-pro"/>
              </a:rPr>
              <a:t>two-dimensional data</a:t>
            </a:r>
            <a:r>
              <a:rPr lang="en-US" b="0" i="0" dirty="0">
                <a:solidFill>
                  <a:srgbClr val="292929"/>
                </a:solidFill>
                <a:effectLst/>
                <a:latin typeface="source-serif-pro"/>
              </a:rPr>
              <a:t> representation is organized in </a:t>
            </a:r>
            <a:r>
              <a:rPr lang="en-US" b="1" i="0" dirty="0">
                <a:solidFill>
                  <a:srgbClr val="292929"/>
                </a:solidFill>
                <a:effectLst/>
                <a:latin typeface="source-serif-pro"/>
              </a:rPr>
              <a:t>rows and columns</a:t>
            </a:r>
            <a:r>
              <a:rPr lang="en-US" b="0" i="0" dirty="0">
                <a:solidFill>
                  <a:srgbClr val="292929"/>
                </a:solidFill>
                <a:effectLst/>
                <a:latin typeface="source-serif-pro"/>
              </a:rPr>
              <a:t>, similar to a series object but with added dimensions.</a:t>
            </a:r>
            <a:endParaRPr lang="en-AE" dirty="0"/>
          </a:p>
        </p:txBody>
      </p:sp>
      <p:sp>
        <p:nvSpPr>
          <p:cNvPr id="4" name="Slide Number Placeholder 3"/>
          <p:cNvSpPr>
            <a:spLocks noGrp="1"/>
          </p:cNvSpPr>
          <p:nvPr>
            <p:ph type="sldNum" sz="quarter" idx="5"/>
          </p:nvPr>
        </p:nvSpPr>
        <p:spPr/>
        <p:txBody>
          <a:bodyPr/>
          <a:lstStyle/>
          <a:p>
            <a:fld id="{677D111B-D836-C344-8BAC-C8FDEAA27B3B}" type="slidenum">
              <a:rPr lang="en-AE" smtClean="0"/>
              <a:t>10</a:t>
            </a:fld>
            <a:endParaRPr lang="en-AE"/>
          </a:p>
        </p:txBody>
      </p:sp>
    </p:spTree>
    <p:extLst>
      <p:ext uri="{BB962C8B-B14F-4D97-AF65-F5344CB8AC3E}">
        <p14:creationId xmlns:p14="http://schemas.microsoft.com/office/powerpoint/2010/main" val="66740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latin typeface="Roboto" panose="02000000000000000000" pitchFamily="2" charset="0"/>
              </a:rPr>
              <a:t>all right so now when we think about stiffness or uh</a:t>
            </a:r>
          </a:p>
          <a:p>
            <a:r>
              <a:rPr lang="en-US" b="0" dirty="0">
                <a:effectLst/>
                <a:latin typeface="Roboto" panose="02000000000000000000" pitchFamily="2" charset="0"/>
              </a:rPr>
              <a:t>uh performance one way that we can execute our code fast is by making use</a:t>
            </a:r>
          </a:p>
          <a:p>
            <a:r>
              <a:rPr lang="en-US" b="0" dirty="0">
                <a:effectLst/>
                <a:latin typeface="Roboto" panose="02000000000000000000" pitchFamily="2" charset="0"/>
              </a:rPr>
              <a:t>of our Hardware efficiently so let's say if you have a system with multiple cores</a:t>
            </a:r>
          </a:p>
          <a:p>
            <a:r>
              <a:rPr lang="en-US" b="0" dirty="0">
                <a:effectLst/>
                <a:latin typeface="Roboto" panose="02000000000000000000" pitchFamily="2" charset="0"/>
              </a:rPr>
              <a:t>and </a:t>
            </a:r>
            <a:r>
              <a:rPr lang="en-US" b="0" dirty="0" err="1">
                <a:effectLst/>
                <a:latin typeface="Roboto" panose="02000000000000000000" pitchFamily="2" charset="0"/>
              </a:rPr>
              <a:t>gpus</a:t>
            </a:r>
            <a:r>
              <a:rPr lang="en-US" b="0" dirty="0">
                <a:effectLst/>
                <a:latin typeface="Roboto" panose="02000000000000000000" pitchFamily="2" charset="0"/>
              </a:rPr>
              <a:t> now if you are not making use of all the cores without parallel</a:t>
            </a:r>
          </a:p>
          <a:p>
            <a:r>
              <a:rPr lang="en-US" b="0" dirty="0">
                <a:effectLst/>
                <a:latin typeface="Roboto" panose="02000000000000000000" pitchFamily="2" charset="0"/>
              </a:rPr>
              <a:t>parallelization we won't get the best out of it right</a:t>
            </a:r>
            <a:endParaRPr lang="en-AE" dirty="0"/>
          </a:p>
        </p:txBody>
      </p:sp>
      <p:sp>
        <p:nvSpPr>
          <p:cNvPr id="4" name="Slide Number Placeholder 3"/>
          <p:cNvSpPr>
            <a:spLocks noGrp="1"/>
          </p:cNvSpPr>
          <p:nvPr>
            <p:ph type="sldNum" sz="quarter" idx="5"/>
          </p:nvPr>
        </p:nvSpPr>
        <p:spPr/>
        <p:txBody>
          <a:bodyPr/>
          <a:lstStyle/>
          <a:p>
            <a:fld id="{677D111B-D836-C344-8BAC-C8FDEAA27B3B}" type="slidenum">
              <a:rPr lang="en-AE" smtClean="0"/>
              <a:t>11</a:t>
            </a:fld>
            <a:endParaRPr lang="en-AE"/>
          </a:p>
        </p:txBody>
      </p:sp>
    </p:spTree>
    <p:extLst>
      <p:ext uri="{BB962C8B-B14F-4D97-AF65-F5344CB8AC3E}">
        <p14:creationId xmlns:p14="http://schemas.microsoft.com/office/powerpoint/2010/main" val="1172154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F1039-9A64-E90D-4385-554C0EC3C1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74186C-5FBB-308F-E184-6CF0F5AFD2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07CFDC-B7AA-D798-D18D-D6146CAABD9F}"/>
              </a:ext>
            </a:extLst>
          </p:cNvPr>
          <p:cNvSpPr>
            <a:spLocks noGrp="1"/>
          </p:cNvSpPr>
          <p:nvPr>
            <p:ph type="dt" sz="half" idx="10"/>
          </p:nvPr>
        </p:nvSpPr>
        <p:spPr/>
        <p:txBody>
          <a:bodyPr/>
          <a:lstStyle/>
          <a:p>
            <a:fld id="{96A04E9F-D5BF-D743-8CF0-3850FD1451D9}" type="datetimeFigureOut">
              <a:rPr lang="en-US" smtClean="0"/>
              <a:t>7/18/23</a:t>
            </a:fld>
            <a:endParaRPr lang="en-US"/>
          </a:p>
        </p:txBody>
      </p:sp>
      <p:sp>
        <p:nvSpPr>
          <p:cNvPr id="5" name="Footer Placeholder 4">
            <a:extLst>
              <a:ext uri="{FF2B5EF4-FFF2-40B4-BE49-F238E27FC236}">
                <a16:creationId xmlns:a16="http://schemas.microsoft.com/office/drawing/2014/main" id="{D0692198-D308-6D28-BAC8-7803F8B83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13494D-E420-E81D-D380-653725710330}"/>
              </a:ext>
            </a:extLst>
          </p:cNvPr>
          <p:cNvSpPr>
            <a:spLocks noGrp="1"/>
          </p:cNvSpPr>
          <p:nvPr>
            <p:ph type="sldNum" sz="quarter" idx="12"/>
          </p:nvPr>
        </p:nvSpPr>
        <p:spPr/>
        <p:txBody>
          <a:bodyPr/>
          <a:lstStyle/>
          <a:p>
            <a:fld id="{495605A3-061F-8645-BA4C-24FA6D8FEAE4}" type="slidenum">
              <a:rPr lang="en-US" smtClean="0"/>
              <a:t>‹#›</a:t>
            </a:fld>
            <a:endParaRPr lang="en-US"/>
          </a:p>
        </p:txBody>
      </p:sp>
    </p:spTree>
    <p:extLst>
      <p:ext uri="{BB962C8B-B14F-4D97-AF65-F5344CB8AC3E}">
        <p14:creationId xmlns:p14="http://schemas.microsoft.com/office/powerpoint/2010/main" val="2122705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D33F1-D9E1-1845-F9A5-CF47341928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8281BA-4A30-2283-DBFF-AE8149F12C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85F5DD-B6B4-FA6D-A69E-FCD30A582419}"/>
              </a:ext>
            </a:extLst>
          </p:cNvPr>
          <p:cNvSpPr>
            <a:spLocks noGrp="1"/>
          </p:cNvSpPr>
          <p:nvPr>
            <p:ph type="dt" sz="half" idx="10"/>
          </p:nvPr>
        </p:nvSpPr>
        <p:spPr/>
        <p:txBody>
          <a:bodyPr/>
          <a:lstStyle/>
          <a:p>
            <a:fld id="{96A04E9F-D5BF-D743-8CF0-3850FD1451D9}" type="datetimeFigureOut">
              <a:rPr lang="en-US" smtClean="0"/>
              <a:t>7/18/23</a:t>
            </a:fld>
            <a:endParaRPr lang="en-US"/>
          </a:p>
        </p:txBody>
      </p:sp>
      <p:sp>
        <p:nvSpPr>
          <p:cNvPr id="5" name="Footer Placeholder 4">
            <a:extLst>
              <a:ext uri="{FF2B5EF4-FFF2-40B4-BE49-F238E27FC236}">
                <a16:creationId xmlns:a16="http://schemas.microsoft.com/office/drawing/2014/main" id="{22A52734-7490-7BF2-A15F-E66D116B0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D62FE3-FAA5-537F-88D2-F1D740C6E588}"/>
              </a:ext>
            </a:extLst>
          </p:cNvPr>
          <p:cNvSpPr>
            <a:spLocks noGrp="1"/>
          </p:cNvSpPr>
          <p:nvPr>
            <p:ph type="sldNum" sz="quarter" idx="12"/>
          </p:nvPr>
        </p:nvSpPr>
        <p:spPr/>
        <p:txBody>
          <a:bodyPr/>
          <a:lstStyle/>
          <a:p>
            <a:fld id="{495605A3-061F-8645-BA4C-24FA6D8FEAE4}" type="slidenum">
              <a:rPr lang="en-US" smtClean="0"/>
              <a:t>‹#›</a:t>
            </a:fld>
            <a:endParaRPr lang="en-US"/>
          </a:p>
        </p:txBody>
      </p:sp>
    </p:spTree>
    <p:extLst>
      <p:ext uri="{BB962C8B-B14F-4D97-AF65-F5344CB8AC3E}">
        <p14:creationId xmlns:p14="http://schemas.microsoft.com/office/powerpoint/2010/main" val="928598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DDEFB2-5E4A-8B97-D056-CAFD6AF35B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570B17-F32A-D615-9954-7955F76C3D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959DD-181A-0297-F5E0-F4071D53333D}"/>
              </a:ext>
            </a:extLst>
          </p:cNvPr>
          <p:cNvSpPr>
            <a:spLocks noGrp="1"/>
          </p:cNvSpPr>
          <p:nvPr>
            <p:ph type="dt" sz="half" idx="10"/>
          </p:nvPr>
        </p:nvSpPr>
        <p:spPr/>
        <p:txBody>
          <a:bodyPr/>
          <a:lstStyle/>
          <a:p>
            <a:fld id="{96A04E9F-D5BF-D743-8CF0-3850FD1451D9}" type="datetimeFigureOut">
              <a:rPr lang="en-US" smtClean="0"/>
              <a:t>7/18/23</a:t>
            </a:fld>
            <a:endParaRPr lang="en-US"/>
          </a:p>
        </p:txBody>
      </p:sp>
      <p:sp>
        <p:nvSpPr>
          <p:cNvPr id="5" name="Footer Placeholder 4">
            <a:extLst>
              <a:ext uri="{FF2B5EF4-FFF2-40B4-BE49-F238E27FC236}">
                <a16:creationId xmlns:a16="http://schemas.microsoft.com/office/drawing/2014/main" id="{A7A10743-357A-DAC6-6578-59885887F8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90F0D6-BB35-9464-A349-8BBA5695B14D}"/>
              </a:ext>
            </a:extLst>
          </p:cNvPr>
          <p:cNvSpPr>
            <a:spLocks noGrp="1"/>
          </p:cNvSpPr>
          <p:nvPr>
            <p:ph type="sldNum" sz="quarter" idx="12"/>
          </p:nvPr>
        </p:nvSpPr>
        <p:spPr/>
        <p:txBody>
          <a:bodyPr/>
          <a:lstStyle/>
          <a:p>
            <a:fld id="{495605A3-061F-8645-BA4C-24FA6D8FEAE4}" type="slidenum">
              <a:rPr lang="en-US" smtClean="0"/>
              <a:t>‹#›</a:t>
            </a:fld>
            <a:endParaRPr lang="en-US"/>
          </a:p>
        </p:txBody>
      </p:sp>
    </p:spTree>
    <p:extLst>
      <p:ext uri="{BB962C8B-B14F-4D97-AF65-F5344CB8AC3E}">
        <p14:creationId xmlns:p14="http://schemas.microsoft.com/office/powerpoint/2010/main" val="706100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E63B-1764-7DCC-E6AD-0C2B73C977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2C0F6F-C537-2646-A159-20C8DA9207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02B173-3383-4C28-6722-BE4BA4BE0793}"/>
              </a:ext>
            </a:extLst>
          </p:cNvPr>
          <p:cNvSpPr>
            <a:spLocks noGrp="1"/>
          </p:cNvSpPr>
          <p:nvPr>
            <p:ph type="dt" sz="half" idx="10"/>
          </p:nvPr>
        </p:nvSpPr>
        <p:spPr/>
        <p:txBody>
          <a:bodyPr/>
          <a:lstStyle/>
          <a:p>
            <a:fld id="{96A04E9F-D5BF-D743-8CF0-3850FD1451D9}" type="datetimeFigureOut">
              <a:rPr lang="en-US" smtClean="0"/>
              <a:t>7/18/23</a:t>
            </a:fld>
            <a:endParaRPr lang="en-US"/>
          </a:p>
        </p:txBody>
      </p:sp>
      <p:sp>
        <p:nvSpPr>
          <p:cNvPr id="5" name="Footer Placeholder 4">
            <a:extLst>
              <a:ext uri="{FF2B5EF4-FFF2-40B4-BE49-F238E27FC236}">
                <a16:creationId xmlns:a16="http://schemas.microsoft.com/office/drawing/2014/main" id="{BB602070-F56C-1BD4-3621-8CBA8A6D78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2391C-7382-07E8-C05D-A45A0810B035}"/>
              </a:ext>
            </a:extLst>
          </p:cNvPr>
          <p:cNvSpPr>
            <a:spLocks noGrp="1"/>
          </p:cNvSpPr>
          <p:nvPr>
            <p:ph type="sldNum" sz="quarter" idx="12"/>
          </p:nvPr>
        </p:nvSpPr>
        <p:spPr/>
        <p:txBody>
          <a:bodyPr/>
          <a:lstStyle/>
          <a:p>
            <a:fld id="{495605A3-061F-8645-BA4C-24FA6D8FEAE4}" type="slidenum">
              <a:rPr lang="en-US" smtClean="0"/>
              <a:t>‹#›</a:t>
            </a:fld>
            <a:endParaRPr lang="en-US"/>
          </a:p>
        </p:txBody>
      </p:sp>
    </p:spTree>
    <p:extLst>
      <p:ext uri="{BB962C8B-B14F-4D97-AF65-F5344CB8AC3E}">
        <p14:creationId xmlns:p14="http://schemas.microsoft.com/office/powerpoint/2010/main" val="700308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CDF11-2E9D-669F-73F8-95140BEC0A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A9CE04-ED86-2F1A-E688-7EF9EF77BF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05F260-E583-1C6F-7B25-D665E5A0543F}"/>
              </a:ext>
            </a:extLst>
          </p:cNvPr>
          <p:cNvSpPr>
            <a:spLocks noGrp="1"/>
          </p:cNvSpPr>
          <p:nvPr>
            <p:ph type="dt" sz="half" idx="10"/>
          </p:nvPr>
        </p:nvSpPr>
        <p:spPr/>
        <p:txBody>
          <a:bodyPr/>
          <a:lstStyle/>
          <a:p>
            <a:fld id="{96A04E9F-D5BF-D743-8CF0-3850FD1451D9}" type="datetimeFigureOut">
              <a:rPr lang="en-US" smtClean="0"/>
              <a:t>7/18/23</a:t>
            </a:fld>
            <a:endParaRPr lang="en-US"/>
          </a:p>
        </p:txBody>
      </p:sp>
      <p:sp>
        <p:nvSpPr>
          <p:cNvPr id="5" name="Footer Placeholder 4">
            <a:extLst>
              <a:ext uri="{FF2B5EF4-FFF2-40B4-BE49-F238E27FC236}">
                <a16:creationId xmlns:a16="http://schemas.microsoft.com/office/drawing/2014/main" id="{B2B0C5CC-93B9-CD81-3DAC-39A2766B42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F0D698-A69A-65DE-D48F-4B5AA555F048}"/>
              </a:ext>
            </a:extLst>
          </p:cNvPr>
          <p:cNvSpPr>
            <a:spLocks noGrp="1"/>
          </p:cNvSpPr>
          <p:nvPr>
            <p:ph type="sldNum" sz="quarter" idx="12"/>
          </p:nvPr>
        </p:nvSpPr>
        <p:spPr/>
        <p:txBody>
          <a:bodyPr/>
          <a:lstStyle/>
          <a:p>
            <a:fld id="{495605A3-061F-8645-BA4C-24FA6D8FEAE4}" type="slidenum">
              <a:rPr lang="en-US" smtClean="0"/>
              <a:t>‹#›</a:t>
            </a:fld>
            <a:endParaRPr lang="en-US"/>
          </a:p>
        </p:txBody>
      </p:sp>
    </p:spTree>
    <p:extLst>
      <p:ext uri="{BB962C8B-B14F-4D97-AF65-F5344CB8AC3E}">
        <p14:creationId xmlns:p14="http://schemas.microsoft.com/office/powerpoint/2010/main" val="3159904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5358-1191-7DEC-ADC8-CFE9218C00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578082-D71D-3407-63B9-E596C29CBD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CB0E60-7170-36B0-A961-D92EBF4FAE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A46FCC-2683-9560-4B88-04479CD7B1E4}"/>
              </a:ext>
            </a:extLst>
          </p:cNvPr>
          <p:cNvSpPr>
            <a:spLocks noGrp="1"/>
          </p:cNvSpPr>
          <p:nvPr>
            <p:ph type="dt" sz="half" idx="10"/>
          </p:nvPr>
        </p:nvSpPr>
        <p:spPr/>
        <p:txBody>
          <a:bodyPr/>
          <a:lstStyle/>
          <a:p>
            <a:fld id="{96A04E9F-D5BF-D743-8CF0-3850FD1451D9}" type="datetimeFigureOut">
              <a:rPr lang="en-US" smtClean="0"/>
              <a:t>7/18/23</a:t>
            </a:fld>
            <a:endParaRPr lang="en-US"/>
          </a:p>
        </p:txBody>
      </p:sp>
      <p:sp>
        <p:nvSpPr>
          <p:cNvPr id="6" name="Footer Placeholder 5">
            <a:extLst>
              <a:ext uri="{FF2B5EF4-FFF2-40B4-BE49-F238E27FC236}">
                <a16:creationId xmlns:a16="http://schemas.microsoft.com/office/drawing/2014/main" id="{EDA2E84E-46DE-D1BF-CF21-8B49FEB4CF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78FF95-ED6D-BF2E-3F0F-CD18CD334125}"/>
              </a:ext>
            </a:extLst>
          </p:cNvPr>
          <p:cNvSpPr>
            <a:spLocks noGrp="1"/>
          </p:cNvSpPr>
          <p:nvPr>
            <p:ph type="sldNum" sz="quarter" idx="12"/>
          </p:nvPr>
        </p:nvSpPr>
        <p:spPr/>
        <p:txBody>
          <a:bodyPr/>
          <a:lstStyle/>
          <a:p>
            <a:fld id="{495605A3-061F-8645-BA4C-24FA6D8FEAE4}" type="slidenum">
              <a:rPr lang="en-US" smtClean="0"/>
              <a:t>‹#›</a:t>
            </a:fld>
            <a:endParaRPr lang="en-US"/>
          </a:p>
        </p:txBody>
      </p:sp>
    </p:spTree>
    <p:extLst>
      <p:ext uri="{BB962C8B-B14F-4D97-AF65-F5344CB8AC3E}">
        <p14:creationId xmlns:p14="http://schemas.microsoft.com/office/powerpoint/2010/main" val="783326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3368A-883D-26F6-5785-AA5FEA62F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3829C2-46A4-A485-82E5-B7F4D94880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DAB032-1F57-3A23-3C75-6ED2E8A340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C2EF73-E17E-4721-6E8D-6E3545F1EC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F0D80D-36D8-F29C-109D-873F3C020B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0B7F59-ACA7-A580-7894-8FBC466CA965}"/>
              </a:ext>
            </a:extLst>
          </p:cNvPr>
          <p:cNvSpPr>
            <a:spLocks noGrp="1"/>
          </p:cNvSpPr>
          <p:nvPr>
            <p:ph type="dt" sz="half" idx="10"/>
          </p:nvPr>
        </p:nvSpPr>
        <p:spPr/>
        <p:txBody>
          <a:bodyPr/>
          <a:lstStyle/>
          <a:p>
            <a:fld id="{96A04E9F-D5BF-D743-8CF0-3850FD1451D9}" type="datetimeFigureOut">
              <a:rPr lang="en-US" smtClean="0"/>
              <a:t>7/18/23</a:t>
            </a:fld>
            <a:endParaRPr lang="en-US"/>
          </a:p>
        </p:txBody>
      </p:sp>
      <p:sp>
        <p:nvSpPr>
          <p:cNvPr id="8" name="Footer Placeholder 7">
            <a:extLst>
              <a:ext uri="{FF2B5EF4-FFF2-40B4-BE49-F238E27FC236}">
                <a16:creationId xmlns:a16="http://schemas.microsoft.com/office/drawing/2014/main" id="{CE0AC3EB-51E1-DAA5-6394-DB861E1C89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0C4F2A-6611-4260-41CE-38C04AB1C7CF}"/>
              </a:ext>
            </a:extLst>
          </p:cNvPr>
          <p:cNvSpPr>
            <a:spLocks noGrp="1"/>
          </p:cNvSpPr>
          <p:nvPr>
            <p:ph type="sldNum" sz="quarter" idx="12"/>
          </p:nvPr>
        </p:nvSpPr>
        <p:spPr/>
        <p:txBody>
          <a:bodyPr/>
          <a:lstStyle/>
          <a:p>
            <a:fld id="{495605A3-061F-8645-BA4C-24FA6D8FEAE4}" type="slidenum">
              <a:rPr lang="en-US" smtClean="0"/>
              <a:t>‹#›</a:t>
            </a:fld>
            <a:endParaRPr lang="en-US"/>
          </a:p>
        </p:txBody>
      </p:sp>
    </p:spTree>
    <p:extLst>
      <p:ext uri="{BB962C8B-B14F-4D97-AF65-F5344CB8AC3E}">
        <p14:creationId xmlns:p14="http://schemas.microsoft.com/office/powerpoint/2010/main" val="3637921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4EE1D-38ED-AB5D-953E-8648FDBF2F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13EB4B-0C5C-E75F-38EA-BA5AAAA4AEB6}"/>
              </a:ext>
            </a:extLst>
          </p:cNvPr>
          <p:cNvSpPr>
            <a:spLocks noGrp="1"/>
          </p:cNvSpPr>
          <p:nvPr>
            <p:ph type="dt" sz="half" idx="10"/>
          </p:nvPr>
        </p:nvSpPr>
        <p:spPr/>
        <p:txBody>
          <a:bodyPr/>
          <a:lstStyle/>
          <a:p>
            <a:fld id="{96A04E9F-D5BF-D743-8CF0-3850FD1451D9}" type="datetimeFigureOut">
              <a:rPr lang="en-US" smtClean="0"/>
              <a:t>7/18/23</a:t>
            </a:fld>
            <a:endParaRPr lang="en-US"/>
          </a:p>
        </p:txBody>
      </p:sp>
      <p:sp>
        <p:nvSpPr>
          <p:cNvPr id="4" name="Footer Placeholder 3">
            <a:extLst>
              <a:ext uri="{FF2B5EF4-FFF2-40B4-BE49-F238E27FC236}">
                <a16:creationId xmlns:a16="http://schemas.microsoft.com/office/drawing/2014/main" id="{E8AA2F80-ADDE-D6FD-D1A7-C95784B894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63B6D2-212D-4A63-53E4-239CFD624EE1}"/>
              </a:ext>
            </a:extLst>
          </p:cNvPr>
          <p:cNvSpPr>
            <a:spLocks noGrp="1"/>
          </p:cNvSpPr>
          <p:nvPr>
            <p:ph type="sldNum" sz="quarter" idx="12"/>
          </p:nvPr>
        </p:nvSpPr>
        <p:spPr/>
        <p:txBody>
          <a:bodyPr/>
          <a:lstStyle/>
          <a:p>
            <a:fld id="{495605A3-061F-8645-BA4C-24FA6D8FEAE4}" type="slidenum">
              <a:rPr lang="en-US" smtClean="0"/>
              <a:t>‹#›</a:t>
            </a:fld>
            <a:endParaRPr lang="en-US"/>
          </a:p>
        </p:txBody>
      </p:sp>
    </p:spTree>
    <p:extLst>
      <p:ext uri="{BB962C8B-B14F-4D97-AF65-F5344CB8AC3E}">
        <p14:creationId xmlns:p14="http://schemas.microsoft.com/office/powerpoint/2010/main" val="921588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8BE6BC-EF56-D79B-CDC5-10E4C7CAEF9D}"/>
              </a:ext>
            </a:extLst>
          </p:cNvPr>
          <p:cNvSpPr>
            <a:spLocks noGrp="1"/>
          </p:cNvSpPr>
          <p:nvPr>
            <p:ph type="dt" sz="half" idx="10"/>
          </p:nvPr>
        </p:nvSpPr>
        <p:spPr/>
        <p:txBody>
          <a:bodyPr/>
          <a:lstStyle/>
          <a:p>
            <a:fld id="{96A04E9F-D5BF-D743-8CF0-3850FD1451D9}" type="datetimeFigureOut">
              <a:rPr lang="en-US" smtClean="0"/>
              <a:t>7/18/23</a:t>
            </a:fld>
            <a:endParaRPr lang="en-US"/>
          </a:p>
        </p:txBody>
      </p:sp>
      <p:sp>
        <p:nvSpPr>
          <p:cNvPr id="3" name="Footer Placeholder 2">
            <a:extLst>
              <a:ext uri="{FF2B5EF4-FFF2-40B4-BE49-F238E27FC236}">
                <a16:creationId xmlns:a16="http://schemas.microsoft.com/office/drawing/2014/main" id="{3F0E3DB3-EC05-0F5B-9E75-BEB4D98F1A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4DFF7B-6612-C3D9-4890-599A762E4000}"/>
              </a:ext>
            </a:extLst>
          </p:cNvPr>
          <p:cNvSpPr>
            <a:spLocks noGrp="1"/>
          </p:cNvSpPr>
          <p:nvPr>
            <p:ph type="sldNum" sz="quarter" idx="12"/>
          </p:nvPr>
        </p:nvSpPr>
        <p:spPr/>
        <p:txBody>
          <a:bodyPr/>
          <a:lstStyle/>
          <a:p>
            <a:fld id="{495605A3-061F-8645-BA4C-24FA6D8FEAE4}" type="slidenum">
              <a:rPr lang="en-US" smtClean="0"/>
              <a:t>‹#›</a:t>
            </a:fld>
            <a:endParaRPr lang="en-US"/>
          </a:p>
        </p:txBody>
      </p:sp>
    </p:spTree>
    <p:extLst>
      <p:ext uri="{BB962C8B-B14F-4D97-AF65-F5344CB8AC3E}">
        <p14:creationId xmlns:p14="http://schemas.microsoft.com/office/powerpoint/2010/main" val="1312929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CCC8A-76EB-CA08-A9D8-6E645F3F24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9CC9CB-7318-AA76-F346-D955C7EC89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1EF716-57B0-1E4C-8EA1-24E7B5B814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89EC38-BC91-A336-D37E-42E305C3E784}"/>
              </a:ext>
            </a:extLst>
          </p:cNvPr>
          <p:cNvSpPr>
            <a:spLocks noGrp="1"/>
          </p:cNvSpPr>
          <p:nvPr>
            <p:ph type="dt" sz="half" idx="10"/>
          </p:nvPr>
        </p:nvSpPr>
        <p:spPr/>
        <p:txBody>
          <a:bodyPr/>
          <a:lstStyle/>
          <a:p>
            <a:fld id="{96A04E9F-D5BF-D743-8CF0-3850FD1451D9}" type="datetimeFigureOut">
              <a:rPr lang="en-US" smtClean="0"/>
              <a:t>7/18/23</a:t>
            </a:fld>
            <a:endParaRPr lang="en-US"/>
          </a:p>
        </p:txBody>
      </p:sp>
      <p:sp>
        <p:nvSpPr>
          <p:cNvPr id="6" name="Footer Placeholder 5">
            <a:extLst>
              <a:ext uri="{FF2B5EF4-FFF2-40B4-BE49-F238E27FC236}">
                <a16:creationId xmlns:a16="http://schemas.microsoft.com/office/drawing/2014/main" id="{943315C3-064E-A847-AD74-07D76DE7D0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2F9A0E-33B7-614C-0FD4-362150EC3AC6}"/>
              </a:ext>
            </a:extLst>
          </p:cNvPr>
          <p:cNvSpPr>
            <a:spLocks noGrp="1"/>
          </p:cNvSpPr>
          <p:nvPr>
            <p:ph type="sldNum" sz="quarter" idx="12"/>
          </p:nvPr>
        </p:nvSpPr>
        <p:spPr/>
        <p:txBody>
          <a:bodyPr/>
          <a:lstStyle/>
          <a:p>
            <a:fld id="{495605A3-061F-8645-BA4C-24FA6D8FEAE4}" type="slidenum">
              <a:rPr lang="en-US" smtClean="0"/>
              <a:t>‹#›</a:t>
            </a:fld>
            <a:endParaRPr lang="en-US"/>
          </a:p>
        </p:txBody>
      </p:sp>
    </p:spTree>
    <p:extLst>
      <p:ext uri="{BB962C8B-B14F-4D97-AF65-F5344CB8AC3E}">
        <p14:creationId xmlns:p14="http://schemas.microsoft.com/office/powerpoint/2010/main" val="4107645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5769-A186-DF63-617E-4D6DAA097F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39EDCF-E8DA-AFCF-D040-14155992DB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382C6E-978F-33B3-A7A0-904104761E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52BBE2-626A-2AD1-C5FC-4CCC57A02243}"/>
              </a:ext>
            </a:extLst>
          </p:cNvPr>
          <p:cNvSpPr>
            <a:spLocks noGrp="1"/>
          </p:cNvSpPr>
          <p:nvPr>
            <p:ph type="dt" sz="half" idx="10"/>
          </p:nvPr>
        </p:nvSpPr>
        <p:spPr/>
        <p:txBody>
          <a:bodyPr/>
          <a:lstStyle/>
          <a:p>
            <a:fld id="{96A04E9F-D5BF-D743-8CF0-3850FD1451D9}" type="datetimeFigureOut">
              <a:rPr lang="en-US" smtClean="0"/>
              <a:t>7/18/23</a:t>
            </a:fld>
            <a:endParaRPr lang="en-US"/>
          </a:p>
        </p:txBody>
      </p:sp>
      <p:sp>
        <p:nvSpPr>
          <p:cNvPr id="6" name="Footer Placeholder 5">
            <a:extLst>
              <a:ext uri="{FF2B5EF4-FFF2-40B4-BE49-F238E27FC236}">
                <a16:creationId xmlns:a16="http://schemas.microsoft.com/office/drawing/2014/main" id="{7AAB0341-F3DD-2F7E-F5C5-B7FAF60097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2772A2-CC87-4296-F257-ADDFA4BFAF6C}"/>
              </a:ext>
            </a:extLst>
          </p:cNvPr>
          <p:cNvSpPr>
            <a:spLocks noGrp="1"/>
          </p:cNvSpPr>
          <p:nvPr>
            <p:ph type="sldNum" sz="quarter" idx="12"/>
          </p:nvPr>
        </p:nvSpPr>
        <p:spPr/>
        <p:txBody>
          <a:bodyPr/>
          <a:lstStyle/>
          <a:p>
            <a:fld id="{495605A3-061F-8645-BA4C-24FA6D8FEAE4}" type="slidenum">
              <a:rPr lang="en-US" smtClean="0"/>
              <a:t>‹#›</a:t>
            </a:fld>
            <a:endParaRPr lang="en-US"/>
          </a:p>
        </p:txBody>
      </p:sp>
    </p:spTree>
    <p:extLst>
      <p:ext uri="{BB962C8B-B14F-4D97-AF65-F5344CB8AC3E}">
        <p14:creationId xmlns:p14="http://schemas.microsoft.com/office/powerpoint/2010/main" val="3473609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F19D7A-8B6B-91D8-7E2C-C700F0B78F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53153B-CFF6-6A5B-B73A-9E65AFF089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036E5B-D6B7-F722-87A7-BF6A36D557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A04E9F-D5BF-D743-8CF0-3850FD1451D9}" type="datetimeFigureOut">
              <a:rPr lang="en-US" smtClean="0"/>
              <a:t>7/18/23</a:t>
            </a:fld>
            <a:endParaRPr lang="en-US"/>
          </a:p>
        </p:txBody>
      </p:sp>
      <p:sp>
        <p:nvSpPr>
          <p:cNvPr id="5" name="Footer Placeholder 4">
            <a:extLst>
              <a:ext uri="{FF2B5EF4-FFF2-40B4-BE49-F238E27FC236}">
                <a16:creationId xmlns:a16="http://schemas.microsoft.com/office/drawing/2014/main" id="{433FB8AD-BC22-CA8B-C7A2-279C552F97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371094-5F54-B984-D44F-ECEE6408C1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5605A3-061F-8645-BA4C-24FA6D8FEAE4}" type="slidenum">
              <a:rPr lang="en-US" smtClean="0"/>
              <a:t>‹#›</a:t>
            </a:fld>
            <a:endParaRPr lang="en-US"/>
          </a:p>
        </p:txBody>
      </p:sp>
    </p:spTree>
    <p:extLst>
      <p:ext uri="{BB962C8B-B14F-4D97-AF65-F5344CB8AC3E}">
        <p14:creationId xmlns:p14="http://schemas.microsoft.com/office/powerpoint/2010/main" val="775489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www.publicdomainpictures.net/view-image.php?image=176106&amp;picture=fast-sport-ca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pngimg.com/download/73402"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6405-67DE-055C-3AE3-4751614EA483}"/>
              </a:ext>
            </a:extLst>
          </p:cNvPr>
          <p:cNvSpPr>
            <a:spLocks noGrp="1"/>
          </p:cNvSpPr>
          <p:nvPr>
            <p:ph type="ctrTitle"/>
          </p:nvPr>
        </p:nvSpPr>
        <p:spPr/>
        <p:txBody>
          <a:bodyPr>
            <a:normAutofit/>
          </a:bodyPr>
          <a:lstStyle/>
          <a:p>
            <a:r>
              <a:rPr lang="en-US" dirty="0"/>
              <a:t>Getting started with </a:t>
            </a:r>
            <a:r>
              <a:rPr lang="en-US" dirty="0">
                <a:solidFill>
                  <a:schemeClr val="accent2"/>
                </a:solidFill>
              </a:rPr>
              <a:t>Polars</a:t>
            </a:r>
            <a:br>
              <a:rPr lang="en-US" dirty="0">
                <a:solidFill>
                  <a:schemeClr val="accent2"/>
                </a:solidFill>
              </a:rPr>
            </a:br>
            <a:r>
              <a:rPr lang="en-US" sz="5400" dirty="0"/>
              <a:t> </a:t>
            </a:r>
            <a:r>
              <a:rPr lang="en-US" sz="3200" dirty="0"/>
              <a:t>(when DataFrame gets little too           )</a:t>
            </a:r>
            <a:endParaRPr lang="en-US" dirty="0"/>
          </a:p>
        </p:txBody>
      </p:sp>
      <p:sp>
        <p:nvSpPr>
          <p:cNvPr id="3" name="Subtitle 2">
            <a:extLst>
              <a:ext uri="{FF2B5EF4-FFF2-40B4-BE49-F238E27FC236}">
                <a16:creationId xmlns:a16="http://schemas.microsoft.com/office/drawing/2014/main" id="{18CF33E7-F509-2B7C-BD65-5E4F24B82ECE}"/>
              </a:ext>
            </a:extLst>
          </p:cNvPr>
          <p:cNvSpPr>
            <a:spLocks noGrp="1"/>
          </p:cNvSpPr>
          <p:nvPr>
            <p:ph type="subTitle" idx="1"/>
          </p:nvPr>
        </p:nvSpPr>
        <p:spPr>
          <a:xfrm>
            <a:off x="1680519" y="5321696"/>
            <a:ext cx="8830961" cy="1286839"/>
          </a:xfrm>
        </p:spPr>
        <p:txBody>
          <a:bodyPr>
            <a:normAutofit fontScale="62500" lnSpcReduction="20000"/>
          </a:bodyPr>
          <a:lstStyle/>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r>
              <a:rPr lang="en-US" dirty="0"/>
              <a:t>Mohammed Fazalullah “</a:t>
            </a:r>
            <a:r>
              <a:rPr lang="en-US" dirty="0" err="1"/>
              <a:t>Faz</a:t>
            </a:r>
            <a:r>
              <a:rPr lang="en-US" dirty="0"/>
              <a:t>”</a:t>
            </a:r>
          </a:p>
          <a:p>
            <a:pPr>
              <a:lnSpc>
                <a:spcPct val="100000"/>
              </a:lnSpc>
              <a:spcBef>
                <a:spcPts val="0"/>
              </a:spcBef>
            </a:pPr>
            <a:r>
              <a:rPr lang="en-US" dirty="0"/>
              <a:t>Senior Developer Advocate</a:t>
            </a:r>
          </a:p>
          <a:p>
            <a:pPr>
              <a:lnSpc>
                <a:spcPct val="100000"/>
              </a:lnSpc>
              <a:spcBef>
                <a:spcPts val="0"/>
              </a:spcBef>
            </a:pPr>
            <a:r>
              <a:rPr lang="en-US" dirty="0"/>
              <a:t>Amazon Web Services</a:t>
            </a:r>
          </a:p>
        </p:txBody>
      </p:sp>
      <p:pic>
        <p:nvPicPr>
          <p:cNvPr id="7" name="Picture 6" descr="Fast Sport Car Free Stock Photo - Public Domain Pictures">
            <a:extLst>
              <a:ext uri="{FF2B5EF4-FFF2-40B4-BE49-F238E27FC236}">
                <a16:creationId xmlns:a16="http://schemas.microsoft.com/office/drawing/2014/main" id="{9DD39039-EE4E-319A-F154-A2AC92EA410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262550" y="2894376"/>
            <a:ext cx="881450" cy="587633"/>
          </a:xfrm>
          <a:prstGeom prst="rect">
            <a:avLst/>
          </a:prstGeom>
          <a:ln>
            <a:noFill/>
          </a:ln>
          <a:effectLst>
            <a:softEdge rad="112500"/>
          </a:effectLst>
        </p:spPr>
      </p:pic>
      <p:pic>
        <p:nvPicPr>
          <p:cNvPr id="9" name="Graphic 8">
            <a:extLst>
              <a:ext uri="{FF2B5EF4-FFF2-40B4-BE49-F238E27FC236}">
                <a16:creationId xmlns:a16="http://schemas.microsoft.com/office/drawing/2014/main" id="{1A392DDF-84AE-47FC-D36A-779DFDC829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02573" y="3689673"/>
            <a:ext cx="2586853" cy="1286839"/>
          </a:xfrm>
          <a:prstGeom prst="rect">
            <a:avLst/>
          </a:prstGeom>
        </p:spPr>
      </p:pic>
      <p:pic>
        <p:nvPicPr>
          <p:cNvPr id="8194" name="Picture 2">
            <a:extLst>
              <a:ext uri="{FF2B5EF4-FFF2-40B4-BE49-F238E27FC236}">
                <a16:creationId xmlns:a16="http://schemas.microsoft.com/office/drawing/2014/main" id="{D058F6D9-E740-9F38-DBA5-46B6EE28D6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14069" y="5651588"/>
            <a:ext cx="2507862" cy="956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619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8211-5AA3-F4B1-2198-F39BCC58054C}"/>
              </a:ext>
            </a:extLst>
          </p:cNvPr>
          <p:cNvSpPr>
            <a:spLocks noGrp="1"/>
          </p:cNvSpPr>
          <p:nvPr>
            <p:ph type="title"/>
          </p:nvPr>
        </p:nvSpPr>
        <p:spPr/>
        <p:txBody>
          <a:bodyPr/>
          <a:lstStyle/>
          <a:p>
            <a:r>
              <a:rPr lang="en-AE" dirty="0"/>
              <a:t>Core objects</a:t>
            </a:r>
          </a:p>
        </p:txBody>
      </p:sp>
      <p:pic>
        <p:nvPicPr>
          <p:cNvPr id="3074" name="Picture 2">
            <a:extLst>
              <a:ext uri="{FF2B5EF4-FFF2-40B4-BE49-F238E27FC236}">
                <a16:creationId xmlns:a16="http://schemas.microsoft.com/office/drawing/2014/main" id="{D30D8D07-4C9A-F9E5-5630-F5CE72B1E74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81873" y="1825625"/>
            <a:ext cx="6828253"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894E193-9E00-6F7E-1A7B-EF561FB78FF6}"/>
              </a:ext>
            </a:extLst>
          </p:cNvPr>
          <p:cNvSpPr txBox="1"/>
          <p:nvPr/>
        </p:nvSpPr>
        <p:spPr>
          <a:xfrm>
            <a:off x="767591" y="6562616"/>
            <a:ext cx="6098796" cy="215444"/>
          </a:xfrm>
          <a:prstGeom prst="rect">
            <a:avLst/>
          </a:prstGeom>
          <a:noFill/>
        </p:spPr>
        <p:txBody>
          <a:bodyPr wrap="square">
            <a:spAutoFit/>
          </a:bodyPr>
          <a:lstStyle/>
          <a:p>
            <a:r>
              <a:rPr lang="en-US" sz="800" dirty="0">
                <a:solidFill>
                  <a:schemeClr val="bg2">
                    <a:lumMod val="50000"/>
                  </a:schemeClr>
                </a:solidFill>
              </a:rPr>
              <a:t>https://</a:t>
            </a:r>
            <a:r>
              <a:rPr lang="en-US" sz="800" dirty="0" err="1">
                <a:solidFill>
                  <a:schemeClr val="bg2">
                    <a:lumMod val="50000"/>
                  </a:schemeClr>
                </a:solidFill>
              </a:rPr>
              <a:t>towardsdatascience.com</a:t>
            </a:r>
            <a:r>
              <a:rPr lang="en-US" sz="800" dirty="0">
                <a:solidFill>
                  <a:schemeClr val="bg2">
                    <a:lumMod val="50000"/>
                  </a:schemeClr>
                </a:solidFill>
              </a:rPr>
              <a:t>/rust-polars-unlocking-high-performance-data-analysis-part-1-ce42af370ece</a:t>
            </a:r>
          </a:p>
        </p:txBody>
      </p:sp>
    </p:spTree>
    <p:extLst>
      <p:ext uri="{BB962C8B-B14F-4D97-AF65-F5344CB8AC3E}">
        <p14:creationId xmlns:p14="http://schemas.microsoft.com/office/powerpoint/2010/main" val="1575984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8F85F-F074-8D32-24F0-E87360DFBF7D}"/>
              </a:ext>
            </a:extLst>
          </p:cNvPr>
          <p:cNvSpPr>
            <a:spLocks noGrp="1"/>
          </p:cNvSpPr>
          <p:nvPr>
            <p:ph type="title"/>
          </p:nvPr>
        </p:nvSpPr>
        <p:spPr/>
        <p:txBody>
          <a:bodyPr/>
          <a:lstStyle/>
          <a:p>
            <a:r>
              <a:rPr lang="en-US" dirty="0"/>
              <a:t>embarrassingly </a:t>
            </a:r>
            <a:r>
              <a:rPr lang="en-US" dirty="0">
                <a:solidFill>
                  <a:schemeClr val="accent2"/>
                </a:solidFill>
              </a:rPr>
              <a:t>parallel</a:t>
            </a:r>
          </a:p>
        </p:txBody>
      </p:sp>
      <p:sp>
        <p:nvSpPr>
          <p:cNvPr id="6" name="Content Placeholder 5">
            <a:extLst>
              <a:ext uri="{FF2B5EF4-FFF2-40B4-BE49-F238E27FC236}">
                <a16:creationId xmlns:a16="http://schemas.microsoft.com/office/drawing/2014/main" id="{F20E1FA8-D2BE-A41B-8F3D-30393B1A53FD}"/>
              </a:ext>
            </a:extLst>
          </p:cNvPr>
          <p:cNvSpPr>
            <a:spLocks noGrp="1"/>
          </p:cNvSpPr>
          <p:nvPr>
            <p:ph idx="1"/>
          </p:nvPr>
        </p:nvSpPr>
        <p:spPr/>
        <p:txBody>
          <a:bodyPr>
            <a:normAutofit/>
          </a:bodyPr>
          <a:lstStyle/>
          <a:p>
            <a:pPr marL="0" indent="0">
              <a:buNone/>
            </a:pPr>
            <a:r>
              <a:rPr lang="en-US" sz="1800" dirty="0">
                <a:solidFill>
                  <a:schemeClr val="accent2"/>
                </a:solidFill>
              </a:rPr>
              <a:t>without</a:t>
            </a:r>
            <a:r>
              <a:rPr lang="en-US" sz="1800" dirty="0"/>
              <a:t> parallelization </a:t>
            </a:r>
          </a:p>
        </p:txBody>
      </p:sp>
      <p:pic>
        <p:nvPicPr>
          <p:cNvPr id="8" name="Picture 7">
            <a:extLst>
              <a:ext uri="{FF2B5EF4-FFF2-40B4-BE49-F238E27FC236}">
                <a16:creationId xmlns:a16="http://schemas.microsoft.com/office/drawing/2014/main" id="{1327AB24-3488-AE9B-9FA0-2E0B44B4FF87}"/>
              </a:ext>
            </a:extLst>
          </p:cNvPr>
          <p:cNvPicPr>
            <a:picLocks noChangeAspect="1"/>
          </p:cNvPicPr>
          <p:nvPr/>
        </p:nvPicPr>
        <p:blipFill>
          <a:blip r:embed="rId3"/>
          <a:stretch>
            <a:fillRect/>
          </a:stretch>
        </p:blipFill>
        <p:spPr>
          <a:xfrm>
            <a:off x="947955" y="2216859"/>
            <a:ext cx="3926047" cy="4276016"/>
          </a:xfrm>
          <a:prstGeom prst="rect">
            <a:avLst/>
          </a:prstGeom>
          <a:ln>
            <a:noFill/>
          </a:ln>
          <a:effectLst>
            <a:softEdge rad="112500"/>
          </a:effectLst>
        </p:spPr>
      </p:pic>
      <p:sp>
        <p:nvSpPr>
          <p:cNvPr id="9" name="TextBox 8">
            <a:extLst>
              <a:ext uri="{FF2B5EF4-FFF2-40B4-BE49-F238E27FC236}">
                <a16:creationId xmlns:a16="http://schemas.microsoft.com/office/drawing/2014/main" id="{534F41B6-ECEF-53EE-B31E-0AABABB5C43D}"/>
              </a:ext>
            </a:extLst>
          </p:cNvPr>
          <p:cNvSpPr txBox="1"/>
          <p:nvPr/>
        </p:nvSpPr>
        <p:spPr>
          <a:xfrm>
            <a:off x="2224176" y="2533476"/>
            <a:ext cx="604909" cy="276999"/>
          </a:xfrm>
          <a:prstGeom prst="rect">
            <a:avLst/>
          </a:prstGeom>
          <a:noFill/>
        </p:spPr>
        <p:txBody>
          <a:bodyPr wrap="none" rtlCol="0">
            <a:spAutoFit/>
          </a:bodyPr>
          <a:lstStyle/>
          <a:p>
            <a:r>
              <a:rPr lang="en-US" sz="1200" dirty="0"/>
              <a:t>CORE1</a:t>
            </a:r>
            <a:endParaRPr lang="en-US" sz="1600" dirty="0"/>
          </a:p>
        </p:txBody>
      </p:sp>
      <p:sp>
        <p:nvSpPr>
          <p:cNvPr id="10" name="TextBox 9">
            <a:extLst>
              <a:ext uri="{FF2B5EF4-FFF2-40B4-BE49-F238E27FC236}">
                <a16:creationId xmlns:a16="http://schemas.microsoft.com/office/drawing/2014/main" id="{09A4C74B-2CAE-5B4E-E9AC-A5D61BEAFEFE}"/>
              </a:ext>
            </a:extLst>
          </p:cNvPr>
          <p:cNvSpPr txBox="1"/>
          <p:nvPr/>
        </p:nvSpPr>
        <p:spPr>
          <a:xfrm>
            <a:off x="2910978" y="2394976"/>
            <a:ext cx="604909" cy="276999"/>
          </a:xfrm>
          <a:prstGeom prst="rect">
            <a:avLst/>
          </a:prstGeom>
          <a:noFill/>
        </p:spPr>
        <p:txBody>
          <a:bodyPr wrap="none" rtlCol="0">
            <a:spAutoFit/>
          </a:bodyPr>
          <a:lstStyle/>
          <a:p>
            <a:r>
              <a:rPr lang="en-US" sz="1200" dirty="0"/>
              <a:t>CORE2</a:t>
            </a:r>
            <a:endParaRPr lang="en-US" sz="1600" dirty="0"/>
          </a:p>
        </p:txBody>
      </p:sp>
      <p:sp>
        <p:nvSpPr>
          <p:cNvPr id="11" name="TextBox 10">
            <a:extLst>
              <a:ext uri="{FF2B5EF4-FFF2-40B4-BE49-F238E27FC236}">
                <a16:creationId xmlns:a16="http://schemas.microsoft.com/office/drawing/2014/main" id="{6888042B-6BBC-F93B-05F3-6F971215187D}"/>
              </a:ext>
            </a:extLst>
          </p:cNvPr>
          <p:cNvSpPr txBox="1"/>
          <p:nvPr/>
        </p:nvSpPr>
        <p:spPr>
          <a:xfrm>
            <a:off x="3477225" y="2573093"/>
            <a:ext cx="604909" cy="276999"/>
          </a:xfrm>
          <a:prstGeom prst="rect">
            <a:avLst/>
          </a:prstGeom>
          <a:noFill/>
        </p:spPr>
        <p:txBody>
          <a:bodyPr wrap="none" rtlCol="0">
            <a:spAutoFit/>
          </a:bodyPr>
          <a:lstStyle/>
          <a:p>
            <a:r>
              <a:rPr lang="en-US" sz="1200" dirty="0"/>
              <a:t>CORE3</a:t>
            </a:r>
            <a:endParaRPr lang="en-US" sz="1600" dirty="0"/>
          </a:p>
        </p:txBody>
      </p:sp>
      <p:sp>
        <p:nvSpPr>
          <p:cNvPr id="12" name="TextBox 11">
            <a:extLst>
              <a:ext uri="{FF2B5EF4-FFF2-40B4-BE49-F238E27FC236}">
                <a16:creationId xmlns:a16="http://schemas.microsoft.com/office/drawing/2014/main" id="{7A16B3BC-4BE0-ACB5-5374-809A01D10AE7}"/>
              </a:ext>
            </a:extLst>
          </p:cNvPr>
          <p:cNvSpPr txBox="1"/>
          <p:nvPr/>
        </p:nvSpPr>
        <p:spPr>
          <a:xfrm>
            <a:off x="4155042" y="5068349"/>
            <a:ext cx="604909" cy="276999"/>
          </a:xfrm>
          <a:prstGeom prst="rect">
            <a:avLst/>
          </a:prstGeom>
          <a:noFill/>
        </p:spPr>
        <p:txBody>
          <a:bodyPr wrap="none" rtlCol="0">
            <a:spAutoFit/>
          </a:bodyPr>
          <a:lstStyle/>
          <a:p>
            <a:r>
              <a:rPr lang="en-US" sz="1200" dirty="0"/>
              <a:t>CORE6</a:t>
            </a:r>
            <a:endParaRPr lang="en-US" sz="1600" dirty="0"/>
          </a:p>
        </p:txBody>
      </p:sp>
      <p:sp>
        <p:nvSpPr>
          <p:cNvPr id="13" name="TextBox 12">
            <a:extLst>
              <a:ext uri="{FF2B5EF4-FFF2-40B4-BE49-F238E27FC236}">
                <a16:creationId xmlns:a16="http://schemas.microsoft.com/office/drawing/2014/main" id="{B5ABBBF2-D9DB-DAB6-0711-C801153E2FC0}"/>
              </a:ext>
            </a:extLst>
          </p:cNvPr>
          <p:cNvSpPr txBox="1"/>
          <p:nvPr/>
        </p:nvSpPr>
        <p:spPr>
          <a:xfrm>
            <a:off x="4111140" y="2810475"/>
            <a:ext cx="604909" cy="276999"/>
          </a:xfrm>
          <a:prstGeom prst="rect">
            <a:avLst/>
          </a:prstGeom>
          <a:noFill/>
        </p:spPr>
        <p:txBody>
          <a:bodyPr wrap="none" rtlCol="0">
            <a:spAutoFit/>
          </a:bodyPr>
          <a:lstStyle/>
          <a:p>
            <a:r>
              <a:rPr lang="en-US" sz="1200" dirty="0"/>
              <a:t>CORE5</a:t>
            </a:r>
            <a:endParaRPr lang="en-US" sz="1600" dirty="0"/>
          </a:p>
        </p:txBody>
      </p:sp>
      <p:sp>
        <p:nvSpPr>
          <p:cNvPr id="14" name="TextBox 13">
            <a:extLst>
              <a:ext uri="{FF2B5EF4-FFF2-40B4-BE49-F238E27FC236}">
                <a16:creationId xmlns:a16="http://schemas.microsoft.com/office/drawing/2014/main" id="{6DD0A4D6-F445-EC53-BE27-D260445220F5}"/>
              </a:ext>
            </a:extLst>
          </p:cNvPr>
          <p:cNvSpPr txBox="1"/>
          <p:nvPr/>
        </p:nvSpPr>
        <p:spPr>
          <a:xfrm>
            <a:off x="1324557" y="2671975"/>
            <a:ext cx="461986" cy="276999"/>
          </a:xfrm>
          <a:prstGeom prst="rect">
            <a:avLst/>
          </a:prstGeom>
          <a:noFill/>
        </p:spPr>
        <p:txBody>
          <a:bodyPr wrap="none" rtlCol="0">
            <a:spAutoFit/>
          </a:bodyPr>
          <a:lstStyle/>
          <a:p>
            <a:r>
              <a:rPr lang="en-US" sz="1200" dirty="0"/>
              <a:t>GPU</a:t>
            </a:r>
            <a:endParaRPr lang="en-US" sz="1600" dirty="0"/>
          </a:p>
        </p:txBody>
      </p:sp>
      <p:sp>
        <p:nvSpPr>
          <p:cNvPr id="15" name="TextBox 14">
            <a:extLst>
              <a:ext uri="{FF2B5EF4-FFF2-40B4-BE49-F238E27FC236}">
                <a16:creationId xmlns:a16="http://schemas.microsoft.com/office/drawing/2014/main" id="{17FE1468-EECE-9E6B-DAEC-270CDDBB18D6}"/>
              </a:ext>
            </a:extLst>
          </p:cNvPr>
          <p:cNvSpPr txBox="1"/>
          <p:nvPr/>
        </p:nvSpPr>
        <p:spPr>
          <a:xfrm>
            <a:off x="1629200" y="4147470"/>
            <a:ext cx="604909" cy="276999"/>
          </a:xfrm>
          <a:prstGeom prst="rect">
            <a:avLst/>
          </a:prstGeom>
          <a:noFill/>
        </p:spPr>
        <p:txBody>
          <a:bodyPr wrap="none" rtlCol="0">
            <a:spAutoFit/>
          </a:bodyPr>
          <a:lstStyle/>
          <a:p>
            <a:r>
              <a:rPr lang="en-US" sz="1200" dirty="0">
                <a:solidFill>
                  <a:schemeClr val="bg1"/>
                </a:solidFill>
              </a:rPr>
              <a:t>CORE4</a:t>
            </a:r>
            <a:endParaRPr lang="en-US" sz="1600" dirty="0">
              <a:solidFill>
                <a:schemeClr val="bg1"/>
              </a:solidFill>
            </a:endParaRPr>
          </a:p>
        </p:txBody>
      </p:sp>
      <p:sp>
        <p:nvSpPr>
          <p:cNvPr id="16" name="TextBox 15">
            <a:extLst>
              <a:ext uri="{FF2B5EF4-FFF2-40B4-BE49-F238E27FC236}">
                <a16:creationId xmlns:a16="http://schemas.microsoft.com/office/drawing/2014/main" id="{173FF21B-71B8-FFE1-09D3-315BCA1952A4}"/>
              </a:ext>
            </a:extLst>
          </p:cNvPr>
          <p:cNvSpPr txBox="1"/>
          <p:nvPr/>
        </p:nvSpPr>
        <p:spPr>
          <a:xfrm>
            <a:off x="4348069" y="3083911"/>
            <a:ext cx="604909" cy="276999"/>
          </a:xfrm>
          <a:prstGeom prst="rect">
            <a:avLst/>
          </a:prstGeom>
          <a:noFill/>
        </p:spPr>
        <p:txBody>
          <a:bodyPr wrap="none" rtlCol="0">
            <a:spAutoFit/>
          </a:bodyPr>
          <a:lstStyle/>
          <a:p>
            <a:r>
              <a:rPr lang="en-US" sz="1200" dirty="0"/>
              <a:t>CORE7</a:t>
            </a:r>
            <a:endParaRPr lang="en-US" sz="1600" dirty="0"/>
          </a:p>
        </p:txBody>
      </p:sp>
    </p:spTree>
    <p:extLst>
      <p:ext uri="{BB962C8B-B14F-4D97-AF65-F5344CB8AC3E}">
        <p14:creationId xmlns:p14="http://schemas.microsoft.com/office/powerpoint/2010/main" val="3152037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8F85F-F074-8D32-24F0-E87360DFBF7D}"/>
              </a:ext>
            </a:extLst>
          </p:cNvPr>
          <p:cNvSpPr>
            <a:spLocks noGrp="1"/>
          </p:cNvSpPr>
          <p:nvPr>
            <p:ph type="title"/>
          </p:nvPr>
        </p:nvSpPr>
        <p:spPr/>
        <p:txBody>
          <a:bodyPr/>
          <a:lstStyle/>
          <a:p>
            <a:r>
              <a:rPr lang="en-US" dirty="0"/>
              <a:t>embarrassingly </a:t>
            </a:r>
            <a:r>
              <a:rPr lang="en-US" dirty="0">
                <a:solidFill>
                  <a:schemeClr val="accent2"/>
                </a:solidFill>
              </a:rPr>
              <a:t>parallel</a:t>
            </a:r>
          </a:p>
        </p:txBody>
      </p:sp>
      <p:sp>
        <p:nvSpPr>
          <p:cNvPr id="6" name="Content Placeholder 5">
            <a:extLst>
              <a:ext uri="{FF2B5EF4-FFF2-40B4-BE49-F238E27FC236}">
                <a16:creationId xmlns:a16="http://schemas.microsoft.com/office/drawing/2014/main" id="{F20E1FA8-D2BE-A41B-8F3D-30393B1A53FD}"/>
              </a:ext>
            </a:extLst>
          </p:cNvPr>
          <p:cNvSpPr>
            <a:spLocks noGrp="1"/>
          </p:cNvSpPr>
          <p:nvPr>
            <p:ph idx="1"/>
          </p:nvPr>
        </p:nvSpPr>
        <p:spPr/>
        <p:txBody>
          <a:bodyPr>
            <a:normAutofit/>
          </a:bodyPr>
          <a:lstStyle/>
          <a:p>
            <a:pPr marL="0" indent="0">
              <a:buNone/>
            </a:pPr>
            <a:r>
              <a:rPr lang="en-US" sz="1800" dirty="0">
                <a:solidFill>
                  <a:schemeClr val="accent2"/>
                </a:solidFill>
              </a:rPr>
              <a:t>without</a:t>
            </a:r>
            <a:r>
              <a:rPr lang="en-US" sz="1800" dirty="0"/>
              <a:t> parallelization </a:t>
            </a:r>
          </a:p>
        </p:txBody>
      </p:sp>
      <p:pic>
        <p:nvPicPr>
          <p:cNvPr id="8" name="Picture 7">
            <a:extLst>
              <a:ext uri="{FF2B5EF4-FFF2-40B4-BE49-F238E27FC236}">
                <a16:creationId xmlns:a16="http://schemas.microsoft.com/office/drawing/2014/main" id="{1327AB24-3488-AE9B-9FA0-2E0B44B4FF87}"/>
              </a:ext>
            </a:extLst>
          </p:cNvPr>
          <p:cNvPicPr>
            <a:picLocks noChangeAspect="1"/>
          </p:cNvPicPr>
          <p:nvPr/>
        </p:nvPicPr>
        <p:blipFill>
          <a:blip r:embed="rId5"/>
          <a:stretch>
            <a:fillRect/>
          </a:stretch>
        </p:blipFill>
        <p:spPr>
          <a:xfrm>
            <a:off x="947955" y="2216859"/>
            <a:ext cx="3926047" cy="4276016"/>
          </a:xfrm>
          <a:prstGeom prst="rect">
            <a:avLst/>
          </a:prstGeom>
          <a:ln>
            <a:noFill/>
          </a:ln>
          <a:effectLst>
            <a:softEdge rad="112500"/>
          </a:effectLst>
        </p:spPr>
      </p:pic>
      <p:sp>
        <p:nvSpPr>
          <p:cNvPr id="9" name="TextBox 8">
            <a:extLst>
              <a:ext uri="{FF2B5EF4-FFF2-40B4-BE49-F238E27FC236}">
                <a16:creationId xmlns:a16="http://schemas.microsoft.com/office/drawing/2014/main" id="{534F41B6-ECEF-53EE-B31E-0AABABB5C43D}"/>
              </a:ext>
            </a:extLst>
          </p:cNvPr>
          <p:cNvSpPr txBox="1"/>
          <p:nvPr/>
        </p:nvSpPr>
        <p:spPr>
          <a:xfrm>
            <a:off x="2224176" y="2533476"/>
            <a:ext cx="604909" cy="276999"/>
          </a:xfrm>
          <a:prstGeom prst="rect">
            <a:avLst/>
          </a:prstGeom>
          <a:noFill/>
        </p:spPr>
        <p:txBody>
          <a:bodyPr wrap="none" rtlCol="0">
            <a:spAutoFit/>
          </a:bodyPr>
          <a:lstStyle/>
          <a:p>
            <a:r>
              <a:rPr lang="en-US" sz="1200" dirty="0"/>
              <a:t>CORE1</a:t>
            </a:r>
            <a:endParaRPr lang="en-US" sz="1600" dirty="0"/>
          </a:p>
        </p:txBody>
      </p:sp>
      <p:sp>
        <p:nvSpPr>
          <p:cNvPr id="10" name="TextBox 9">
            <a:extLst>
              <a:ext uri="{FF2B5EF4-FFF2-40B4-BE49-F238E27FC236}">
                <a16:creationId xmlns:a16="http://schemas.microsoft.com/office/drawing/2014/main" id="{09A4C74B-2CAE-5B4E-E9AC-A5D61BEAFEFE}"/>
              </a:ext>
            </a:extLst>
          </p:cNvPr>
          <p:cNvSpPr txBox="1"/>
          <p:nvPr/>
        </p:nvSpPr>
        <p:spPr>
          <a:xfrm>
            <a:off x="2910978" y="2394976"/>
            <a:ext cx="604909" cy="276999"/>
          </a:xfrm>
          <a:prstGeom prst="rect">
            <a:avLst/>
          </a:prstGeom>
          <a:noFill/>
        </p:spPr>
        <p:txBody>
          <a:bodyPr wrap="none" rtlCol="0">
            <a:spAutoFit/>
          </a:bodyPr>
          <a:lstStyle/>
          <a:p>
            <a:r>
              <a:rPr lang="en-US" sz="1200" dirty="0"/>
              <a:t>CORE2</a:t>
            </a:r>
            <a:endParaRPr lang="en-US" sz="1600" dirty="0"/>
          </a:p>
        </p:txBody>
      </p:sp>
      <p:sp>
        <p:nvSpPr>
          <p:cNvPr id="11" name="TextBox 10">
            <a:extLst>
              <a:ext uri="{FF2B5EF4-FFF2-40B4-BE49-F238E27FC236}">
                <a16:creationId xmlns:a16="http://schemas.microsoft.com/office/drawing/2014/main" id="{6888042B-6BBC-F93B-05F3-6F971215187D}"/>
              </a:ext>
            </a:extLst>
          </p:cNvPr>
          <p:cNvSpPr txBox="1"/>
          <p:nvPr/>
        </p:nvSpPr>
        <p:spPr>
          <a:xfrm>
            <a:off x="3477225" y="2573093"/>
            <a:ext cx="604909" cy="276999"/>
          </a:xfrm>
          <a:prstGeom prst="rect">
            <a:avLst/>
          </a:prstGeom>
          <a:noFill/>
        </p:spPr>
        <p:txBody>
          <a:bodyPr wrap="none" rtlCol="0">
            <a:spAutoFit/>
          </a:bodyPr>
          <a:lstStyle/>
          <a:p>
            <a:r>
              <a:rPr lang="en-US" sz="1200" dirty="0"/>
              <a:t>CORE3</a:t>
            </a:r>
            <a:endParaRPr lang="en-US" sz="1600" dirty="0"/>
          </a:p>
        </p:txBody>
      </p:sp>
      <p:sp>
        <p:nvSpPr>
          <p:cNvPr id="12" name="TextBox 11">
            <a:extLst>
              <a:ext uri="{FF2B5EF4-FFF2-40B4-BE49-F238E27FC236}">
                <a16:creationId xmlns:a16="http://schemas.microsoft.com/office/drawing/2014/main" id="{7A16B3BC-4BE0-ACB5-5374-809A01D10AE7}"/>
              </a:ext>
            </a:extLst>
          </p:cNvPr>
          <p:cNvSpPr txBox="1"/>
          <p:nvPr/>
        </p:nvSpPr>
        <p:spPr>
          <a:xfrm>
            <a:off x="4155042" y="5068349"/>
            <a:ext cx="604909" cy="276999"/>
          </a:xfrm>
          <a:prstGeom prst="rect">
            <a:avLst/>
          </a:prstGeom>
          <a:noFill/>
        </p:spPr>
        <p:txBody>
          <a:bodyPr wrap="none" rtlCol="0">
            <a:spAutoFit/>
          </a:bodyPr>
          <a:lstStyle/>
          <a:p>
            <a:r>
              <a:rPr lang="en-US" sz="1200" dirty="0"/>
              <a:t>CORE6</a:t>
            </a:r>
            <a:endParaRPr lang="en-US" sz="1600" dirty="0"/>
          </a:p>
        </p:txBody>
      </p:sp>
      <p:sp>
        <p:nvSpPr>
          <p:cNvPr id="13" name="TextBox 12">
            <a:extLst>
              <a:ext uri="{FF2B5EF4-FFF2-40B4-BE49-F238E27FC236}">
                <a16:creationId xmlns:a16="http://schemas.microsoft.com/office/drawing/2014/main" id="{B5ABBBF2-D9DB-DAB6-0711-C801153E2FC0}"/>
              </a:ext>
            </a:extLst>
          </p:cNvPr>
          <p:cNvSpPr txBox="1"/>
          <p:nvPr/>
        </p:nvSpPr>
        <p:spPr>
          <a:xfrm>
            <a:off x="4111140" y="2810475"/>
            <a:ext cx="604909" cy="276999"/>
          </a:xfrm>
          <a:prstGeom prst="rect">
            <a:avLst/>
          </a:prstGeom>
          <a:noFill/>
        </p:spPr>
        <p:txBody>
          <a:bodyPr wrap="none" rtlCol="0">
            <a:spAutoFit/>
          </a:bodyPr>
          <a:lstStyle/>
          <a:p>
            <a:r>
              <a:rPr lang="en-US" sz="1200" dirty="0"/>
              <a:t>CORE5</a:t>
            </a:r>
            <a:endParaRPr lang="en-US" sz="1600" dirty="0"/>
          </a:p>
        </p:txBody>
      </p:sp>
      <p:sp>
        <p:nvSpPr>
          <p:cNvPr id="14" name="TextBox 13">
            <a:extLst>
              <a:ext uri="{FF2B5EF4-FFF2-40B4-BE49-F238E27FC236}">
                <a16:creationId xmlns:a16="http://schemas.microsoft.com/office/drawing/2014/main" id="{6DD0A4D6-F445-EC53-BE27-D260445220F5}"/>
              </a:ext>
            </a:extLst>
          </p:cNvPr>
          <p:cNvSpPr txBox="1"/>
          <p:nvPr/>
        </p:nvSpPr>
        <p:spPr>
          <a:xfrm>
            <a:off x="1324557" y="2671975"/>
            <a:ext cx="461986" cy="276999"/>
          </a:xfrm>
          <a:prstGeom prst="rect">
            <a:avLst/>
          </a:prstGeom>
          <a:noFill/>
        </p:spPr>
        <p:txBody>
          <a:bodyPr wrap="none" rtlCol="0">
            <a:spAutoFit/>
          </a:bodyPr>
          <a:lstStyle/>
          <a:p>
            <a:r>
              <a:rPr lang="en-US" sz="1200" dirty="0"/>
              <a:t>GPU</a:t>
            </a:r>
            <a:endParaRPr lang="en-US" sz="1600" dirty="0"/>
          </a:p>
        </p:txBody>
      </p:sp>
      <p:sp>
        <p:nvSpPr>
          <p:cNvPr id="15" name="TextBox 14">
            <a:extLst>
              <a:ext uri="{FF2B5EF4-FFF2-40B4-BE49-F238E27FC236}">
                <a16:creationId xmlns:a16="http://schemas.microsoft.com/office/drawing/2014/main" id="{17FE1468-EECE-9E6B-DAEC-270CDDBB18D6}"/>
              </a:ext>
            </a:extLst>
          </p:cNvPr>
          <p:cNvSpPr txBox="1"/>
          <p:nvPr/>
        </p:nvSpPr>
        <p:spPr>
          <a:xfrm>
            <a:off x="1629200" y="4147470"/>
            <a:ext cx="604909" cy="276999"/>
          </a:xfrm>
          <a:prstGeom prst="rect">
            <a:avLst/>
          </a:prstGeom>
          <a:noFill/>
        </p:spPr>
        <p:txBody>
          <a:bodyPr wrap="none" rtlCol="0">
            <a:spAutoFit/>
          </a:bodyPr>
          <a:lstStyle/>
          <a:p>
            <a:r>
              <a:rPr lang="en-US" sz="1200" dirty="0">
                <a:solidFill>
                  <a:schemeClr val="bg1"/>
                </a:solidFill>
              </a:rPr>
              <a:t>CORE4</a:t>
            </a:r>
            <a:endParaRPr lang="en-US" sz="1600" dirty="0">
              <a:solidFill>
                <a:schemeClr val="bg1"/>
              </a:solidFill>
            </a:endParaRPr>
          </a:p>
        </p:txBody>
      </p:sp>
      <p:sp>
        <p:nvSpPr>
          <p:cNvPr id="16" name="TextBox 15">
            <a:extLst>
              <a:ext uri="{FF2B5EF4-FFF2-40B4-BE49-F238E27FC236}">
                <a16:creationId xmlns:a16="http://schemas.microsoft.com/office/drawing/2014/main" id="{173FF21B-71B8-FFE1-09D3-315BCA1952A4}"/>
              </a:ext>
            </a:extLst>
          </p:cNvPr>
          <p:cNvSpPr txBox="1"/>
          <p:nvPr/>
        </p:nvSpPr>
        <p:spPr>
          <a:xfrm>
            <a:off x="4348069" y="3083911"/>
            <a:ext cx="604909" cy="276999"/>
          </a:xfrm>
          <a:prstGeom prst="rect">
            <a:avLst/>
          </a:prstGeom>
          <a:noFill/>
        </p:spPr>
        <p:txBody>
          <a:bodyPr wrap="none" rtlCol="0">
            <a:spAutoFit/>
          </a:bodyPr>
          <a:lstStyle/>
          <a:p>
            <a:r>
              <a:rPr lang="en-US" sz="1200" dirty="0"/>
              <a:t>CORE7</a:t>
            </a:r>
            <a:endParaRPr lang="en-US" sz="1600" dirty="0"/>
          </a:p>
        </p:txBody>
      </p:sp>
      <p:sp>
        <p:nvSpPr>
          <p:cNvPr id="3" name="Content Placeholder 5">
            <a:extLst>
              <a:ext uri="{FF2B5EF4-FFF2-40B4-BE49-F238E27FC236}">
                <a16:creationId xmlns:a16="http://schemas.microsoft.com/office/drawing/2014/main" id="{4EB19FEE-CC7D-C1C6-00D0-A49EA59F19DA}"/>
              </a:ext>
            </a:extLst>
          </p:cNvPr>
          <p:cNvSpPr txBox="1">
            <a:spLocks/>
          </p:cNvSpPr>
          <p:nvPr/>
        </p:nvSpPr>
        <p:spPr>
          <a:xfrm>
            <a:off x="6916001" y="1825625"/>
            <a:ext cx="45901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chemeClr val="accent2"/>
                </a:solidFill>
              </a:rPr>
              <a:t>multi-core</a:t>
            </a:r>
            <a:r>
              <a:rPr lang="en-US" sz="1800" dirty="0"/>
              <a:t> parallelization done wrong </a:t>
            </a:r>
          </a:p>
        </p:txBody>
      </p:sp>
      <p:pic>
        <p:nvPicPr>
          <p:cNvPr id="4" name="telegram-cloud-document-5-6309744846919698751.mp4">
            <a:hlinkClick r:id="" action="ppaction://media"/>
            <a:extLst>
              <a:ext uri="{FF2B5EF4-FFF2-40B4-BE49-F238E27FC236}">
                <a16:creationId xmlns:a16="http://schemas.microsoft.com/office/drawing/2014/main" id="{7EFF1CD7-4A9C-684F-37B7-6093ADCEB95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994977" y="2216860"/>
            <a:ext cx="3956826" cy="4276016"/>
          </a:xfrm>
          <a:prstGeom prst="rect">
            <a:avLst/>
          </a:prstGeom>
          <a:ln>
            <a:noFill/>
          </a:ln>
          <a:effectLst>
            <a:softEdge rad="112500"/>
          </a:effectLst>
        </p:spPr>
      </p:pic>
    </p:spTree>
    <p:extLst>
      <p:ext uri="{BB962C8B-B14F-4D97-AF65-F5344CB8AC3E}">
        <p14:creationId xmlns:p14="http://schemas.microsoft.com/office/powerpoint/2010/main" val="393024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89BCE-4428-927A-4BA9-D3FEFD18E8B1}"/>
              </a:ext>
            </a:extLst>
          </p:cNvPr>
          <p:cNvSpPr>
            <a:spLocks noGrp="1"/>
          </p:cNvSpPr>
          <p:nvPr>
            <p:ph type="title"/>
          </p:nvPr>
        </p:nvSpPr>
        <p:spPr/>
        <p:txBody>
          <a:bodyPr/>
          <a:lstStyle/>
          <a:p>
            <a:r>
              <a:rPr lang="en-US" dirty="0">
                <a:solidFill>
                  <a:srgbClr val="222324"/>
                </a:solidFill>
                <a:latin typeface="游ゴシック" panose="020B0400000000000000" pitchFamily="34" charset="-128"/>
                <a:ea typeface="游ゴシック" panose="020B0400000000000000" pitchFamily="34" charset="-128"/>
              </a:rPr>
              <a:t>p</a:t>
            </a:r>
            <a:r>
              <a:rPr lang="en-US" b="0" i="0" dirty="0">
                <a:solidFill>
                  <a:srgbClr val="222324"/>
                </a:solidFill>
                <a:effectLst/>
                <a:latin typeface="游ゴシック" panose="020B0400000000000000" pitchFamily="34" charset="-128"/>
                <a:ea typeface="游ゴシック" panose="020B0400000000000000" pitchFamily="34" charset="-128"/>
              </a:rPr>
              <a:t>arallelization</a:t>
            </a:r>
            <a:endParaRPr lang="en-US" dirty="0">
              <a:solidFill>
                <a:schemeClr val="accent2"/>
              </a:solidFill>
            </a:endParaRPr>
          </a:p>
        </p:txBody>
      </p:sp>
      <p:pic>
        <p:nvPicPr>
          <p:cNvPr id="5" name="Picture 4">
            <a:extLst>
              <a:ext uri="{FF2B5EF4-FFF2-40B4-BE49-F238E27FC236}">
                <a16:creationId xmlns:a16="http://schemas.microsoft.com/office/drawing/2014/main" id="{27808089-EFBA-9417-3D15-2CCB17B54CA8}"/>
              </a:ext>
            </a:extLst>
          </p:cNvPr>
          <p:cNvPicPr>
            <a:picLocks noChangeAspect="1"/>
          </p:cNvPicPr>
          <p:nvPr/>
        </p:nvPicPr>
        <p:blipFill>
          <a:blip r:embed="rId3"/>
          <a:stretch>
            <a:fillRect/>
          </a:stretch>
        </p:blipFill>
        <p:spPr>
          <a:xfrm>
            <a:off x="838200" y="1736071"/>
            <a:ext cx="6867088" cy="4912654"/>
          </a:xfrm>
          <a:prstGeom prst="rect">
            <a:avLst/>
          </a:prstGeom>
        </p:spPr>
      </p:pic>
      <p:sp>
        <p:nvSpPr>
          <p:cNvPr id="6" name="TextBox 5">
            <a:extLst>
              <a:ext uri="{FF2B5EF4-FFF2-40B4-BE49-F238E27FC236}">
                <a16:creationId xmlns:a16="http://schemas.microsoft.com/office/drawing/2014/main" id="{45E0A967-9BAC-B1C8-2752-AA4116DD2B6B}"/>
              </a:ext>
            </a:extLst>
          </p:cNvPr>
          <p:cNvSpPr txBox="1"/>
          <p:nvPr/>
        </p:nvSpPr>
        <p:spPr>
          <a:xfrm>
            <a:off x="8028265" y="2390862"/>
            <a:ext cx="4154151" cy="646331"/>
          </a:xfrm>
          <a:prstGeom prst="rect">
            <a:avLst/>
          </a:prstGeom>
          <a:noFill/>
        </p:spPr>
        <p:txBody>
          <a:bodyPr wrap="none" rtlCol="0">
            <a:spAutoFit/>
          </a:bodyPr>
          <a:lstStyle/>
          <a:p>
            <a:pPr marL="285750" indent="-285750">
              <a:buFont typeface="Arial" panose="020B0604020202020204" pitchFamily="34" charset="0"/>
              <a:buChar char="•"/>
            </a:pPr>
            <a:r>
              <a:rPr lang="en-US" dirty="0"/>
              <a:t>aggregations across different cols</a:t>
            </a:r>
          </a:p>
          <a:p>
            <a:pPr marL="285750" indent="-285750">
              <a:buFont typeface="Arial" panose="020B0604020202020204" pitchFamily="34" charset="0"/>
              <a:buChar char="•"/>
            </a:pPr>
            <a:r>
              <a:rPr lang="en-US" dirty="0" err="1"/>
              <a:t>groupby</a:t>
            </a:r>
            <a:r>
              <a:rPr lang="en-US" dirty="0"/>
              <a:t> operations can be parallelized </a:t>
            </a:r>
          </a:p>
        </p:txBody>
      </p:sp>
      <p:sp>
        <p:nvSpPr>
          <p:cNvPr id="7" name="TextBox 6">
            <a:extLst>
              <a:ext uri="{FF2B5EF4-FFF2-40B4-BE49-F238E27FC236}">
                <a16:creationId xmlns:a16="http://schemas.microsoft.com/office/drawing/2014/main" id="{130406AD-5BB3-FCD4-E6A9-370D05DF7A2D}"/>
              </a:ext>
            </a:extLst>
          </p:cNvPr>
          <p:cNvSpPr txBox="1"/>
          <p:nvPr/>
        </p:nvSpPr>
        <p:spPr>
          <a:xfrm>
            <a:off x="838200" y="1452847"/>
            <a:ext cx="6098796" cy="369332"/>
          </a:xfrm>
          <a:prstGeom prst="rect">
            <a:avLst/>
          </a:prstGeom>
          <a:noFill/>
        </p:spPr>
        <p:txBody>
          <a:bodyPr wrap="square">
            <a:spAutoFit/>
          </a:bodyPr>
          <a:lstStyle/>
          <a:p>
            <a:pPr algn="l" fontAlgn="base"/>
            <a:r>
              <a:rPr lang="en-US" dirty="0">
                <a:solidFill>
                  <a:srgbClr val="92D050"/>
                </a:solidFill>
                <a:latin typeface="游ゴシック" panose="020B0400000000000000" pitchFamily="34" charset="-128"/>
                <a:ea typeface="游ゴシック" panose="020B0400000000000000" pitchFamily="34" charset="-128"/>
              </a:rPr>
              <a:t>e</a:t>
            </a:r>
            <a:r>
              <a:rPr lang="en-US" b="0" i="0" dirty="0">
                <a:solidFill>
                  <a:srgbClr val="92D050"/>
                </a:solidFill>
                <a:effectLst/>
                <a:latin typeface="游ゴシック" panose="020B0400000000000000" pitchFamily="34" charset="-128"/>
                <a:ea typeface="游ゴシック" panose="020B0400000000000000" pitchFamily="34" charset="-128"/>
              </a:rPr>
              <a:t>mbarrassingly parallel</a:t>
            </a:r>
          </a:p>
        </p:txBody>
      </p:sp>
      <p:sp>
        <p:nvSpPr>
          <p:cNvPr id="8" name="TextBox 7">
            <a:extLst>
              <a:ext uri="{FF2B5EF4-FFF2-40B4-BE49-F238E27FC236}">
                <a16:creationId xmlns:a16="http://schemas.microsoft.com/office/drawing/2014/main" id="{EC817048-C54B-8EEF-E4B8-1602AD440C38}"/>
              </a:ext>
            </a:extLst>
          </p:cNvPr>
          <p:cNvSpPr txBox="1"/>
          <p:nvPr/>
        </p:nvSpPr>
        <p:spPr>
          <a:xfrm>
            <a:off x="767591" y="6562616"/>
            <a:ext cx="6098796" cy="215444"/>
          </a:xfrm>
          <a:prstGeom prst="rect">
            <a:avLst/>
          </a:prstGeom>
          <a:noFill/>
        </p:spPr>
        <p:txBody>
          <a:bodyPr wrap="square">
            <a:spAutoFit/>
          </a:bodyPr>
          <a:lstStyle/>
          <a:p>
            <a:r>
              <a:rPr lang="en-US" sz="800" dirty="0">
                <a:solidFill>
                  <a:schemeClr val="bg2">
                    <a:lumMod val="50000"/>
                  </a:schemeClr>
                </a:solidFill>
              </a:rPr>
              <a:t>https://</a:t>
            </a:r>
            <a:r>
              <a:rPr lang="en-US" sz="800" dirty="0" err="1">
                <a:solidFill>
                  <a:schemeClr val="bg2">
                    <a:lumMod val="50000"/>
                  </a:schemeClr>
                </a:solidFill>
              </a:rPr>
              <a:t>www.ritchievink.com</a:t>
            </a:r>
            <a:r>
              <a:rPr lang="en-US" sz="800" dirty="0">
                <a:solidFill>
                  <a:schemeClr val="bg2">
                    <a:lumMod val="50000"/>
                  </a:schemeClr>
                </a:solidFill>
              </a:rPr>
              <a:t>/blog/2021/02/28/</a:t>
            </a:r>
            <a:r>
              <a:rPr lang="en-US" sz="800" dirty="0" err="1">
                <a:solidFill>
                  <a:schemeClr val="bg2">
                    <a:lumMod val="50000"/>
                  </a:schemeClr>
                </a:solidFill>
              </a:rPr>
              <a:t>i</a:t>
            </a:r>
            <a:r>
              <a:rPr lang="en-US" sz="800" dirty="0">
                <a:solidFill>
                  <a:schemeClr val="bg2">
                    <a:lumMod val="50000"/>
                  </a:schemeClr>
                </a:solidFill>
              </a:rPr>
              <a:t>-wrote-one-of-the-fastest-</a:t>
            </a:r>
            <a:r>
              <a:rPr lang="en-US" sz="800" dirty="0" err="1">
                <a:solidFill>
                  <a:schemeClr val="bg2">
                    <a:lumMod val="50000"/>
                  </a:schemeClr>
                </a:solidFill>
              </a:rPr>
              <a:t>dataframe</a:t>
            </a:r>
            <a:r>
              <a:rPr lang="en-US" sz="800" dirty="0">
                <a:solidFill>
                  <a:schemeClr val="bg2">
                    <a:lumMod val="50000"/>
                  </a:schemeClr>
                </a:solidFill>
              </a:rPr>
              <a:t>-libraries/</a:t>
            </a:r>
          </a:p>
        </p:txBody>
      </p:sp>
    </p:spTree>
    <p:extLst>
      <p:ext uri="{BB962C8B-B14F-4D97-AF65-F5344CB8AC3E}">
        <p14:creationId xmlns:p14="http://schemas.microsoft.com/office/powerpoint/2010/main" val="2952618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5486CC-73B5-A4C4-CAB3-646429543C24}"/>
              </a:ext>
            </a:extLst>
          </p:cNvPr>
          <p:cNvPicPr>
            <a:picLocks noChangeAspect="1"/>
          </p:cNvPicPr>
          <p:nvPr/>
        </p:nvPicPr>
        <p:blipFill>
          <a:blip r:embed="rId3"/>
          <a:stretch>
            <a:fillRect/>
          </a:stretch>
        </p:blipFill>
        <p:spPr>
          <a:xfrm>
            <a:off x="750116" y="1987157"/>
            <a:ext cx="7009701" cy="4647736"/>
          </a:xfrm>
          <a:prstGeom prst="rect">
            <a:avLst/>
          </a:prstGeom>
        </p:spPr>
      </p:pic>
      <p:sp>
        <p:nvSpPr>
          <p:cNvPr id="5" name="Title 1">
            <a:extLst>
              <a:ext uri="{FF2B5EF4-FFF2-40B4-BE49-F238E27FC236}">
                <a16:creationId xmlns:a16="http://schemas.microsoft.com/office/drawing/2014/main" id="{827A58E7-10B5-C6D2-DCE1-A863398CB375}"/>
              </a:ext>
            </a:extLst>
          </p:cNvPr>
          <p:cNvSpPr>
            <a:spLocks noGrp="1"/>
          </p:cNvSpPr>
          <p:nvPr>
            <p:ph type="title"/>
          </p:nvPr>
        </p:nvSpPr>
        <p:spPr>
          <a:xfrm>
            <a:off x="838200" y="365125"/>
            <a:ext cx="10515600" cy="1325563"/>
          </a:xfrm>
        </p:spPr>
        <p:txBody>
          <a:bodyPr/>
          <a:lstStyle/>
          <a:p>
            <a:r>
              <a:rPr lang="en-US" dirty="0"/>
              <a:t>parallel </a:t>
            </a:r>
            <a:r>
              <a:rPr lang="en-US" dirty="0">
                <a:solidFill>
                  <a:schemeClr val="accent2"/>
                </a:solidFill>
              </a:rPr>
              <a:t>hashing</a:t>
            </a:r>
          </a:p>
        </p:txBody>
      </p:sp>
      <p:sp>
        <p:nvSpPr>
          <p:cNvPr id="6" name="TextBox 5">
            <a:extLst>
              <a:ext uri="{FF2B5EF4-FFF2-40B4-BE49-F238E27FC236}">
                <a16:creationId xmlns:a16="http://schemas.microsoft.com/office/drawing/2014/main" id="{C9C522DB-5BBB-FF9F-6ABC-93419DEB3BD9}"/>
              </a:ext>
            </a:extLst>
          </p:cNvPr>
          <p:cNvSpPr txBox="1"/>
          <p:nvPr/>
        </p:nvSpPr>
        <p:spPr>
          <a:xfrm>
            <a:off x="8028265" y="2390862"/>
            <a:ext cx="384215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data </a:t>
            </a:r>
            <a:r>
              <a:rPr lang="en-US" dirty="0">
                <a:solidFill>
                  <a:schemeClr val="accent6"/>
                </a:solidFill>
              </a:rPr>
              <a:t>split into </a:t>
            </a:r>
            <a:r>
              <a:rPr lang="en-US" dirty="0"/>
              <a:t>threads</a:t>
            </a:r>
          </a:p>
          <a:p>
            <a:pPr marL="285750" indent="-285750">
              <a:buFont typeface="Arial" panose="020B0604020202020204" pitchFamily="34" charset="0"/>
              <a:buChar char="•"/>
            </a:pPr>
            <a:r>
              <a:rPr lang="en-US" dirty="0"/>
              <a:t>each thread applies operations independently </a:t>
            </a:r>
          </a:p>
          <a:p>
            <a:pPr marL="285750" indent="-285750">
              <a:buFont typeface="Arial" panose="020B0604020202020204" pitchFamily="34" charset="0"/>
              <a:buChar char="•"/>
            </a:pPr>
            <a:r>
              <a:rPr lang="en-US" dirty="0"/>
              <a:t>there is no guarantee, that a key doesn’t fall into multiple threads</a:t>
            </a:r>
          </a:p>
          <a:p>
            <a:pPr marL="285750" indent="-285750">
              <a:buFont typeface="Arial" panose="020B0604020202020204" pitchFamily="34" charset="0"/>
              <a:buChar char="•"/>
            </a:pPr>
            <a:r>
              <a:rPr lang="en-US" dirty="0">
                <a:solidFill>
                  <a:schemeClr val="accent6"/>
                </a:solidFill>
              </a:rPr>
              <a:t>extra synchronization </a:t>
            </a:r>
            <a:r>
              <a:rPr lang="en-US" dirty="0"/>
              <a:t>step necessary </a:t>
            </a:r>
          </a:p>
        </p:txBody>
      </p:sp>
      <p:sp>
        <p:nvSpPr>
          <p:cNvPr id="7" name="TextBox 6">
            <a:extLst>
              <a:ext uri="{FF2B5EF4-FFF2-40B4-BE49-F238E27FC236}">
                <a16:creationId xmlns:a16="http://schemas.microsoft.com/office/drawing/2014/main" id="{66B473F4-A44C-CE4E-7E98-8697A4933BCA}"/>
              </a:ext>
            </a:extLst>
          </p:cNvPr>
          <p:cNvSpPr txBox="1"/>
          <p:nvPr/>
        </p:nvSpPr>
        <p:spPr>
          <a:xfrm>
            <a:off x="838200" y="1452847"/>
            <a:ext cx="6098796" cy="369332"/>
          </a:xfrm>
          <a:prstGeom prst="rect">
            <a:avLst/>
          </a:prstGeom>
          <a:noFill/>
        </p:spPr>
        <p:txBody>
          <a:bodyPr wrap="square">
            <a:spAutoFit/>
          </a:bodyPr>
          <a:lstStyle/>
          <a:p>
            <a:r>
              <a:rPr lang="en-US" sz="1800" b="0" i="0" dirty="0">
                <a:solidFill>
                  <a:srgbClr val="92D050"/>
                </a:solidFill>
                <a:effectLst/>
                <a:latin typeface="游ゴシック" panose="020B0400000000000000" pitchFamily="34" charset="-128"/>
                <a:ea typeface="游ゴシック" panose="020B0400000000000000" pitchFamily="34" charset="-128"/>
              </a:rPr>
              <a:t>Expensive synchronization</a:t>
            </a:r>
          </a:p>
        </p:txBody>
      </p:sp>
      <p:sp>
        <p:nvSpPr>
          <p:cNvPr id="8" name="TextBox 7">
            <a:extLst>
              <a:ext uri="{FF2B5EF4-FFF2-40B4-BE49-F238E27FC236}">
                <a16:creationId xmlns:a16="http://schemas.microsoft.com/office/drawing/2014/main" id="{8EC54AA8-A8CA-00D8-7959-DC0B5136E2BB}"/>
              </a:ext>
            </a:extLst>
          </p:cNvPr>
          <p:cNvSpPr txBox="1"/>
          <p:nvPr/>
        </p:nvSpPr>
        <p:spPr>
          <a:xfrm>
            <a:off x="767591" y="6562616"/>
            <a:ext cx="6098796" cy="215444"/>
          </a:xfrm>
          <a:prstGeom prst="rect">
            <a:avLst/>
          </a:prstGeom>
          <a:noFill/>
        </p:spPr>
        <p:txBody>
          <a:bodyPr wrap="square">
            <a:spAutoFit/>
          </a:bodyPr>
          <a:lstStyle/>
          <a:p>
            <a:r>
              <a:rPr lang="en-US" sz="800" dirty="0">
                <a:solidFill>
                  <a:schemeClr val="bg2">
                    <a:lumMod val="50000"/>
                  </a:schemeClr>
                </a:solidFill>
              </a:rPr>
              <a:t>https://</a:t>
            </a:r>
            <a:r>
              <a:rPr lang="en-US" sz="800" dirty="0" err="1">
                <a:solidFill>
                  <a:schemeClr val="bg2">
                    <a:lumMod val="50000"/>
                  </a:schemeClr>
                </a:solidFill>
              </a:rPr>
              <a:t>www.ritchievink.com</a:t>
            </a:r>
            <a:r>
              <a:rPr lang="en-US" sz="800" dirty="0">
                <a:solidFill>
                  <a:schemeClr val="bg2">
                    <a:lumMod val="50000"/>
                  </a:schemeClr>
                </a:solidFill>
              </a:rPr>
              <a:t>/blog/2021/02/28/</a:t>
            </a:r>
            <a:r>
              <a:rPr lang="en-US" sz="800" dirty="0" err="1">
                <a:solidFill>
                  <a:schemeClr val="bg2">
                    <a:lumMod val="50000"/>
                  </a:schemeClr>
                </a:solidFill>
              </a:rPr>
              <a:t>i</a:t>
            </a:r>
            <a:r>
              <a:rPr lang="en-US" sz="800" dirty="0">
                <a:solidFill>
                  <a:schemeClr val="bg2">
                    <a:lumMod val="50000"/>
                  </a:schemeClr>
                </a:solidFill>
              </a:rPr>
              <a:t>-wrote-one-of-the-fastest-</a:t>
            </a:r>
            <a:r>
              <a:rPr lang="en-US" sz="800" dirty="0" err="1">
                <a:solidFill>
                  <a:schemeClr val="bg2">
                    <a:lumMod val="50000"/>
                  </a:schemeClr>
                </a:solidFill>
              </a:rPr>
              <a:t>dataframe</a:t>
            </a:r>
            <a:r>
              <a:rPr lang="en-US" sz="800" dirty="0">
                <a:solidFill>
                  <a:schemeClr val="bg2">
                    <a:lumMod val="50000"/>
                  </a:schemeClr>
                </a:solidFill>
              </a:rPr>
              <a:t>-libraries/</a:t>
            </a:r>
          </a:p>
        </p:txBody>
      </p:sp>
    </p:spTree>
    <p:extLst>
      <p:ext uri="{BB962C8B-B14F-4D97-AF65-F5344CB8AC3E}">
        <p14:creationId xmlns:p14="http://schemas.microsoft.com/office/powerpoint/2010/main" val="1693051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27A58E7-10B5-C6D2-DCE1-A863398CB375}"/>
              </a:ext>
            </a:extLst>
          </p:cNvPr>
          <p:cNvSpPr>
            <a:spLocks noGrp="1"/>
          </p:cNvSpPr>
          <p:nvPr>
            <p:ph type="title"/>
          </p:nvPr>
        </p:nvSpPr>
        <p:spPr>
          <a:xfrm>
            <a:off x="838200" y="365125"/>
            <a:ext cx="10515600" cy="1325563"/>
          </a:xfrm>
        </p:spPr>
        <p:txBody>
          <a:bodyPr/>
          <a:lstStyle/>
          <a:p>
            <a:r>
              <a:rPr lang="en-US" dirty="0"/>
              <a:t>parallel </a:t>
            </a:r>
            <a:r>
              <a:rPr lang="en-US" dirty="0">
                <a:solidFill>
                  <a:schemeClr val="accent2"/>
                </a:solidFill>
              </a:rPr>
              <a:t>hashing</a:t>
            </a:r>
          </a:p>
        </p:txBody>
      </p:sp>
      <p:sp>
        <p:nvSpPr>
          <p:cNvPr id="6" name="TextBox 5">
            <a:extLst>
              <a:ext uri="{FF2B5EF4-FFF2-40B4-BE49-F238E27FC236}">
                <a16:creationId xmlns:a16="http://schemas.microsoft.com/office/drawing/2014/main" id="{C9C522DB-5BBB-FF9F-6ABC-93419DEB3BD9}"/>
              </a:ext>
            </a:extLst>
          </p:cNvPr>
          <p:cNvSpPr txBox="1"/>
          <p:nvPr/>
        </p:nvSpPr>
        <p:spPr>
          <a:xfrm>
            <a:off x="8028265" y="2390862"/>
            <a:ext cx="384215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data </a:t>
            </a:r>
            <a:r>
              <a:rPr lang="en-US" dirty="0">
                <a:solidFill>
                  <a:schemeClr val="accent6"/>
                </a:solidFill>
              </a:rPr>
              <a:t>split into threads</a:t>
            </a:r>
          </a:p>
          <a:p>
            <a:pPr marL="285750" indent="-285750">
              <a:buFont typeface="Arial" panose="020B0604020202020204" pitchFamily="34" charset="0"/>
              <a:buChar char="•"/>
            </a:pPr>
            <a:r>
              <a:rPr lang="en-US" dirty="0"/>
              <a:t>threads have </a:t>
            </a:r>
            <a:r>
              <a:rPr lang="en-US" dirty="0">
                <a:solidFill>
                  <a:schemeClr val="accent6"/>
                </a:solidFill>
              </a:rPr>
              <a:t>shared storage (mutex) </a:t>
            </a:r>
            <a:r>
              <a:rPr lang="en-US" dirty="0"/>
              <a:t>to prevent duplicates </a:t>
            </a:r>
          </a:p>
          <a:p>
            <a:pPr marL="285750" indent="-285750">
              <a:buFont typeface="Arial" panose="020B0604020202020204" pitchFamily="34" charset="0"/>
              <a:buChar char="•"/>
            </a:pPr>
            <a:r>
              <a:rPr lang="en-US" dirty="0"/>
              <a:t>but </a:t>
            </a:r>
            <a:r>
              <a:rPr lang="en-US" dirty="0">
                <a:solidFill>
                  <a:schemeClr val="accent6"/>
                </a:solidFill>
              </a:rPr>
              <a:t>different threads blocks </a:t>
            </a:r>
            <a:r>
              <a:rPr lang="en-US" dirty="0"/>
              <a:t>each other</a:t>
            </a:r>
          </a:p>
        </p:txBody>
      </p:sp>
      <p:pic>
        <p:nvPicPr>
          <p:cNvPr id="2" name="Picture 1">
            <a:extLst>
              <a:ext uri="{FF2B5EF4-FFF2-40B4-BE49-F238E27FC236}">
                <a16:creationId xmlns:a16="http://schemas.microsoft.com/office/drawing/2014/main" id="{5F18D021-B686-151F-6357-3F26D7B6E245}"/>
              </a:ext>
            </a:extLst>
          </p:cNvPr>
          <p:cNvPicPr>
            <a:picLocks noChangeAspect="1"/>
          </p:cNvPicPr>
          <p:nvPr/>
        </p:nvPicPr>
        <p:blipFill>
          <a:blip r:embed="rId3"/>
          <a:stretch>
            <a:fillRect/>
          </a:stretch>
        </p:blipFill>
        <p:spPr>
          <a:xfrm>
            <a:off x="838200" y="1780591"/>
            <a:ext cx="7242169" cy="3890368"/>
          </a:xfrm>
          <a:prstGeom prst="rect">
            <a:avLst/>
          </a:prstGeom>
        </p:spPr>
      </p:pic>
      <p:sp>
        <p:nvSpPr>
          <p:cNvPr id="3" name="TextBox 2">
            <a:extLst>
              <a:ext uri="{FF2B5EF4-FFF2-40B4-BE49-F238E27FC236}">
                <a16:creationId xmlns:a16="http://schemas.microsoft.com/office/drawing/2014/main" id="{6D9601E5-A01E-3BBD-4733-C3AD333C9753}"/>
              </a:ext>
            </a:extLst>
          </p:cNvPr>
          <p:cNvSpPr txBox="1"/>
          <p:nvPr/>
        </p:nvSpPr>
        <p:spPr>
          <a:xfrm>
            <a:off x="838200" y="1452847"/>
            <a:ext cx="6098796" cy="369332"/>
          </a:xfrm>
          <a:prstGeom prst="rect">
            <a:avLst/>
          </a:prstGeom>
          <a:noFill/>
        </p:spPr>
        <p:txBody>
          <a:bodyPr wrap="square">
            <a:spAutoFit/>
          </a:bodyPr>
          <a:lstStyle/>
          <a:p>
            <a:r>
              <a:rPr lang="en-US" sz="1800" b="0" i="0" dirty="0">
                <a:solidFill>
                  <a:srgbClr val="92D050"/>
                </a:solidFill>
                <a:effectLst/>
                <a:latin typeface="游ゴシック" panose="020B0400000000000000" pitchFamily="34" charset="-128"/>
                <a:ea typeface="游ゴシック" panose="020B0400000000000000" pitchFamily="34" charset="-128"/>
              </a:rPr>
              <a:t>Expensive locking</a:t>
            </a:r>
          </a:p>
        </p:txBody>
      </p:sp>
      <p:sp>
        <p:nvSpPr>
          <p:cNvPr id="7" name="TextBox 6">
            <a:extLst>
              <a:ext uri="{FF2B5EF4-FFF2-40B4-BE49-F238E27FC236}">
                <a16:creationId xmlns:a16="http://schemas.microsoft.com/office/drawing/2014/main" id="{C8EC52B7-BF99-2C0A-3E3F-2EFC00F4DA7F}"/>
              </a:ext>
            </a:extLst>
          </p:cNvPr>
          <p:cNvSpPr txBox="1"/>
          <p:nvPr/>
        </p:nvSpPr>
        <p:spPr>
          <a:xfrm>
            <a:off x="767591" y="6562616"/>
            <a:ext cx="6098796" cy="215444"/>
          </a:xfrm>
          <a:prstGeom prst="rect">
            <a:avLst/>
          </a:prstGeom>
          <a:noFill/>
        </p:spPr>
        <p:txBody>
          <a:bodyPr wrap="square">
            <a:spAutoFit/>
          </a:bodyPr>
          <a:lstStyle/>
          <a:p>
            <a:r>
              <a:rPr lang="en-US" sz="800" dirty="0">
                <a:solidFill>
                  <a:schemeClr val="bg2">
                    <a:lumMod val="50000"/>
                  </a:schemeClr>
                </a:solidFill>
              </a:rPr>
              <a:t>https://</a:t>
            </a:r>
            <a:r>
              <a:rPr lang="en-US" sz="800" dirty="0" err="1">
                <a:solidFill>
                  <a:schemeClr val="bg2">
                    <a:lumMod val="50000"/>
                  </a:schemeClr>
                </a:solidFill>
              </a:rPr>
              <a:t>www.ritchievink.com</a:t>
            </a:r>
            <a:r>
              <a:rPr lang="en-US" sz="800" dirty="0">
                <a:solidFill>
                  <a:schemeClr val="bg2">
                    <a:lumMod val="50000"/>
                  </a:schemeClr>
                </a:solidFill>
              </a:rPr>
              <a:t>/blog/2021/02/28/</a:t>
            </a:r>
            <a:r>
              <a:rPr lang="en-US" sz="800" dirty="0" err="1">
                <a:solidFill>
                  <a:schemeClr val="bg2">
                    <a:lumMod val="50000"/>
                  </a:schemeClr>
                </a:solidFill>
              </a:rPr>
              <a:t>i</a:t>
            </a:r>
            <a:r>
              <a:rPr lang="en-US" sz="800" dirty="0">
                <a:solidFill>
                  <a:schemeClr val="bg2">
                    <a:lumMod val="50000"/>
                  </a:schemeClr>
                </a:solidFill>
              </a:rPr>
              <a:t>-wrote-one-of-the-fastest-</a:t>
            </a:r>
            <a:r>
              <a:rPr lang="en-US" sz="800" dirty="0" err="1">
                <a:solidFill>
                  <a:schemeClr val="bg2">
                    <a:lumMod val="50000"/>
                  </a:schemeClr>
                </a:solidFill>
              </a:rPr>
              <a:t>dataframe</a:t>
            </a:r>
            <a:r>
              <a:rPr lang="en-US" sz="800" dirty="0">
                <a:solidFill>
                  <a:schemeClr val="bg2">
                    <a:lumMod val="50000"/>
                  </a:schemeClr>
                </a:solidFill>
              </a:rPr>
              <a:t>-libraries/</a:t>
            </a:r>
          </a:p>
        </p:txBody>
      </p:sp>
    </p:spTree>
    <p:extLst>
      <p:ext uri="{BB962C8B-B14F-4D97-AF65-F5344CB8AC3E}">
        <p14:creationId xmlns:p14="http://schemas.microsoft.com/office/powerpoint/2010/main" val="1894957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89BCE-4428-927A-4BA9-D3FEFD18E8B1}"/>
              </a:ext>
            </a:extLst>
          </p:cNvPr>
          <p:cNvSpPr>
            <a:spLocks noGrp="1"/>
          </p:cNvSpPr>
          <p:nvPr>
            <p:ph type="title"/>
          </p:nvPr>
        </p:nvSpPr>
        <p:spPr/>
        <p:txBody>
          <a:bodyPr/>
          <a:lstStyle/>
          <a:p>
            <a:r>
              <a:rPr lang="en-US" dirty="0"/>
              <a:t>parallel </a:t>
            </a:r>
            <a:r>
              <a:rPr lang="en-US" dirty="0">
                <a:solidFill>
                  <a:schemeClr val="accent2"/>
                </a:solidFill>
              </a:rPr>
              <a:t>hashing</a:t>
            </a:r>
            <a:endParaRPr lang="en-US" dirty="0">
              <a:solidFill>
                <a:srgbClr val="92D050"/>
              </a:solidFill>
            </a:endParaRPr>
          </a:p>
        </p:txBody>
      </p:sp>
      <p:pic>
        <p:nvPicPr>
          <p:cNvPr id="3" name="Picture 2">
            <a:extLst>
              <a:ext uri="{FF2B5EF4-FFF2-40B4-BE49-F238E27FC236}">
                <a16:creationId xmlns:a16="http://schemas.microsoft.com/office/drawing/2014/main" id="{9BCD10AC-9A5A-8771-2B51-798145E6EB59}"/>
              </a:ext>
            </a:extLst>
          </p:cNvPr>
          <p:cNvPicPr>
            <a:picLocks noChangeAspect="1"/>
          </p:cNvPicPr>
          <p:nvPr/>
        </p:nvPicPr>
        <p:blipFill>
          <a:blip r:embed="rId3"/>
          <a:stretch>
            <a:fillRect/>
          </a:stretch>
        </p:blipFill>
        <p:spPr>
          <a:xfrm>
            <a:off x="838200" y="1822179"/>
            <a:ext cx="7772400" cy="4337765"/>
          </a:xfrm>
          <a:prstGeom prst="rect">
            <a:avLst/>
          </a:prstGeom>
        </p:spPr>
      </p:pic>
      <p:sp>
        <p:nvSpPr>
          <p:cNvPr id="5" name="TextBox 4">
            <a:extLst>
              <a:ext uri="{FF2B5EF4-FFF2-40B4-BE49-F238E27FC236}">
                <a16:creationId xmlns:a16="http://schemas.microsoft.com/office/drawing/2014/main" id="{DFF84FF0-12D5-EE33-FEE1-79EC25BBBCFE}"/>
              </a:ext>
            </a:extLst>
          </p:cNvPr>
          <p:cNvSpPr txBox="1"/>
          <p:nvPr/>
        </p:nvSpPr>
        <p:spPr>
          <a:xfrm>
            <a:off x="8028265" y="2390862"/>
            <a:ext cx="384215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all threads </a:t>
            </a:r>
            <a:r>
              <a:rPr lang="en-US" dirty="0">
                <a:solidFill>
                  <a:schemeClr val="accent6"/>
                </a:solidFill>
              </a:rPr>
              <a:t>reads the full data</a:t>
            </a:r>
          </a:p>
          <a:p>
            <a:pPr marL="285750" indent="-285750">
              <a:buFont typeface="Arial" panose="020B0604020202020204" pitchFamily="34" charset="0"/>
              <a:buChar char="•"/>
            </a:pPr>
            <a:r>
              <a:rPr lang="en-US" dirty="0"/>
              <a:t>threads </a:t>
            </a:r>
            <a:r>
              <a:rPr lang="en-US" dirty="0">
                <a:solidFill>
                  <a:schemeClr val="accent6"/>
                </a:solidFill>
              </a:rPr>
              <a:t>independently decides which value to operate </a:t>
            </a:r>
            <a:r>
              <a:rPr lang="en-US" dirty="0"/>
              <a:t>on by a modulo function</a:t>
            </a:r>
          </a:p>
          <a:p>
            <a:pPr marL="285750" indent="-285750">
              <a:buFont typeface="Arial" panose="020B0604020202020204" pitchFamily="34" charset="0"/>
              <a:buChar char="•"/>
            </a:pPr>
            <a:r>
              <a:rPr lang="en-US" dirty="0"/>
              <a:t>results can be cheaply combined by trivial </a:t>
            </a:r>
            <a:r>
              <a:rPr lang="en-US" dirty="0">
                <a:solidFill>
                  <a:schemeClr val="accent6"/>
                </a:solidFill>
              </a:rPr>
              <a:t>concatenation </a:t>
            </a:r>
          </a:p>
        </p:txBody>
      </p:sp>
      <p:sp>
        <p:nvSpPr>
          <p:cNvPr id="7" name="TextBox 6">
            <a:extLst>
              <a:ext uri="{FF2B5EF4-FFF2-40B4-BE49-F238E27FC236}">
                <a16:creationId xmlns:a16="http://schemas.microsoft.com/office/drawing/2014/main" id="{32AB85A9-A029-BA3C-D5CF-725790F3EC4D}"/>
              </a:ext>
            </a:extLst>
          </p:cNvPr>
          <p:cNvSpPr txBox="1"/>
          <p:nvPr/>
        </p:nvSpPr>
        <p:spPr>
          <a:xfrm>
            <a:off x="838200" y="1452847"/>
            <a:ext cx="6098796" cy="369332"/>
          </a:xfrm>
          <a:prstGeom prst="rect">
            <a:avLst/>
          </a:prstGeom>
          <a:noFill/>
        </p:spPr>
        <p:txBody>
          <a:bodyPr wrap="square">
            <a:spAutoFit/>
          </a:bodyPr>
          <a:lstStyle/>
          <a:p>
            <a:r>
              <a:rPr lang="en-US" sz="1800" b="0" i="0" dirty="0">
                <a:solidFill>
                  <a:srgbClr val="92D050"/>
                </a:solidFill>
                <a:effectLst/>
                <a:latin typeface="游ゴシック" panose="020B0400000000000000" pitchFamily="34" charset="-128"/>
                <a:ea typeface="游ゴシック" panose="020B0400000000000000" pitchFamily="34" charset="-128"/>
              </a:rPr>
              <a:t>Lock-free hashing</a:t>
            </a:r>
            <a:endParaRPr lang="en-US" dirty="0"/>
          </a:p>
        </p:txBody>
      </p:sp>
      <p:sp>
        <p:nvSpPr>
          <p:cNvPr id="9" name="TextBox 8">
            <a:extLst>
              <a:ext uri="{FF2B5EF4-FFF2-40B4-BE49-F238E27FC236}">
                <a16:creationId xmlns:a16="http://schemas.microsoft.com/office/drawing/2014/main" id="{AD19E21F-CE26-E425-463F-D16D4B902310}"/>
              </a:ext>
            </a:extLst>
          </p:cNvPr>
          <p:cNvSpPr txBox="1"/>
          <p:nvPr/>
        </p:nvSpPr>
        <p:spPr>
          <a:xfrm>
            <a:off x="767591" y="6562616"/>
            <a:ext cx="6098796" cy="215444"/>
          </a:xfrm>
          <a:prstGeom prst="rect">
            <a:avLst/>
          </a:prstGeom>
          <a:noFill/>
        </p:spPr>
        <p:txBody>
          <a:bodyPr wrap="square">
            <a:spAutoFit/>
          </a:bodyPr>
          <a:lstStyle/>
          <a:p>
            <a:r>
              <a:rPr lang="en-US" sz="800" dirty="0">
                <a:solidFill>
                  <a:schemeClr val="bg2">
                    <a:lumMod val="50000"/>
                  </a:schemeClr>
                </a:solidFill>
              </a:rPr>
              <a:t>https://</a:t>
            </a:r>
            <a:r>
              <a:rPr lang="en-US" sz="800" dirty="0" err="1">
                <a:solidFill>
                  <a:schemeClr val="bg2">
                    <a:lumMod val="50000"/>
                  </a:schemeClr>
                </a:solidFill>
              </a:rPr>
              <a:t>www.ritchievink.com</a:t>
            </a:r>
            <a:r>
              <a:rPr lang="en-US" sz="800" dirty="0">
                <a:solidFill>
                  <a:schemeClr val="bg2">
                    <a:lumMod val="50000"/>
                  </a:schemeClr>
                </a:solidFill>
              </a:rPr>
              <a:t>/blog/2021/02/28/</a:t>
            </a:r>
            <a:r>
              <a:rPr lang="en-US" sz="800" dirty="0" err="1">
                <a:solidFill>
                  <a:schemeClr val="bg2">
                    <a:lumMod val="50000"/>
                  </a:schemeClr>
                </a:solidFill>
              </a:rPr>
              <a:t>i</a:t>
            </a:r>
            <a:r>
              <a:rPr lang="en-US" sz="800" dirty="0">
                <a:solidFill>
                  <a:schemeClr val="bg2">
                    <a:lumMod val="50000"/>
                  </a:schemeClr>
                </a:solidFill>
              </a:rPr>
              <a:t>-wrote-one-of-the-fastest-</a:t>
            </a:r>
            <a:r>
              <a:rPr lang="en-US" sz="800" dirty="0" err="1">
                <a:solidFill>
                  <a:schemeClr val="bg2">
                    <a:lumMod val="50000"/>
                  </a:schemeClr>
                </a:solidFill>
              </a:rPr>
              <a:t>dataframe</a:t>
            </a:r>
            <a:r>
              <a:rPr lang="en-US" sz="800" dirty="0">
                <a:solidFill>
                  <a:schemeClr val="bg2">
                    <a:lumMod val="50000"/>
                  </a:schemeClr>
                </a:solidFill>
              </a:rPr>
              <a:t>-libraries/</a:t>
            </a:r>
          </a:p>
        </p:txBody>
      </p:sp>
    </p:spTree>
    <p:extLst>
      <p:ext uri="{BB962C8B-B14F-4D97-AF65-F5344CB8AC3E}">
        <p14:creationId xmlns:p14="http://schemas.microsoft.com/office/powerpoint/2010/main" val="3849746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F3EC7-939F-8854-3F68-563FE0E408DF}"/>
              </a:ext>
            </a:extLst>
          </p:cNvPr>
          <p:cNvSpPr>
            <a:spLocks noGrp="1"/>
          </p:cNvSpPr>
          <p:nvPr>
            <p:ph type="title"/>
          </p:nvPr>
        </p:nvSpPr>
        <p:spPr/>
        <p:txBody>
          <a:bodyPr/>
          <a:lstStyle/>
          <a:p>
            <a:r>
              <a:rPr lang="en-AE" dirty="0"/>
              <a:t>Polars use cases</a:t>
            </a:r>
          </a:p>
        </p:txBody>
      </p:sp>
      <p:pic>
        <p:nvPicPr>
          <p:cNvPr id="2050" name="Picture 2">
            <a:extLst>
              <a:ext uri="{FF2B5EF4-FFF2-40B4-BE49-F238E27FC236}">
                <a16:creationId xmlns:a16="http://schemas.microsoft.com/office/drawing/2014/main" id="{F32DF219-E8DD-C0E4-A347-230E0111069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8F82652-7E72-7522-23AF-B5E4687411FA}"/>
              </a:ext>
            </a:extLst>
          </p:cNvPr>
          <p:cNvSpPr txBox="1"/>
          <p:nvPr/>
        </p:nvSpPr>
        <p:spPr>
          <a:xfrm>
            <a:off x="767591" y="6562616"/>
            <a:ext cx="6098796" cy="215444"/>
          </a:xfrm>
          <a:prstGeom prst="rect">
            <a:avLst/>
          </a:prstGeom>
          <a:noFill/>
        </p:spPr>
        <p:txBody>
          <a:bodyPr wrap="square">
            <a:spAutoFit/>
          </a:bodyPr>
          <a:lstStyle/>
          <a:p>
            <a:r>
              <a:rPr lang="en-US" sz="800" dirty="0">
                <a:solidFill>
                  <a:schemeClr val="bg2">
                    <a:lumMod val="50000"/>
                  </a:schemeClr>
                </a:solidFill>
              </a:rPr>
              <a:t>https://</a:t>
            </a:r>
            <a:r>
              <a:rPr lang="en-US" sz="800" dirty="0" err="1">
                <a:solidFill>
                  <a:schemeClr val="bg2">
                    <a:lumMod val="50000"/>
                  </a:schemeClr>
                </a:solidFill>
              </a:rPr>
              <a:t>towardsdatascience.com</a:t>
            </a:r>
            <a:r>
              <a:rPr lang="en-US" sz="800" dirty="0">
                <a:solidFill>
                  <a:schemeClr val="bg2">
                    <a:lumMod val="50000"/>
                  </a:schemeClr>
                </a:solidFill>
              </a:rPr>
              <a:t>/rust-polars-unlocking-high-performance-data-analysis-part-1-ce42af370ece</a:t>
            </a:r>
          </a:p>
        </p:txBody>
      </p:sp>
    </p:spTree>
    <p:extLst>
      <p:ext uri="{BB962C8B-B14F-4D97-AF65-F5344CB8AC3E}">
        <p14:creationId xmlns:p14="http://schemas.microsoft.com/office/powerpoint/2010/main" val="157051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D0CB97-9B21-622D-2626-27E753DD24BF}"/>
              </a:ext>
            </a:extLst>
          </p:cNvPr>
          <p:cNvSpPr txBox="1"/>
          <p:nvPr/>
        </p:nvSpPr>
        <p:spPr>
          <a:xfrm>
            <a:off x="838200" y="1581665"/>
            <a:ext cx="4257897" cy="4278094"/>
          </a:xfrm>
          <a:prstGeom prst="rect">
            <a:avLst/>
          </a:prstGeom>
          <a:noFill/>
        </p:spPr>
        <p:txBody>
          <a:bodyPr wrap="none" rtlCol="0">
            <a:spAutoFit/>
          </a:bodyPr>
          <a:lstStyle/>
          <a:p>
            <a:r>
              <a:rPr lang="en-US" sz="1600" b="1" dirty="0">
                <a:solidFill>
                  <a:schemeClr val="bg2">
                    <a:lumMod val="25000"/>
                  </a:schemeClr>
                </a:solidFill>
                <a:latin typeface="Courier New" panose="02070309020205020404" pitchFamily="49" charset="0"/>
                <a:cs typeface="Courier New" panose="02070309020205020404" pitchFamily="49" charset="0"/>
              </a:rPr>
              <a:t># select/slice columns </a:t>
            </a:r>
          </a:p>
          <a:p>
            <a:r>
              <a:rPr lang="en-US" sz="1600" b="1" dirty="0">
                <a:solidFill>
                  <a:schemeClr val="accent2"/>
                </a:solidFill>
                <a:latin typeface="Courier New" panose="02070309020205020404" pitchFamily="49" charset="0"/>
                <a:cs typeface="Courier New" panose="02070309020205020404" pitchFamily="49" charset="0"/>
              </a:rPr>
              <a:t>select</a:t>
            </a:r>
          </a:p>
          <a:p>
            <a:endParaRPr lang="en-US" sz="1600" b="1" dirty="0">
              <a:solidFill>
                <a:schemeClr val="bg2">
                  <a:lumMod val="25000"/>
                </a:schemeClr>
              </a:solidFill>
              <a:latin typeface="Courier New" panose="02070309020205020404" pitchFamily="49" charset="0"/>
              <a:cs typeface="Courier New" panose="02070309020205020404" pitchFamily="49" charset="0"/>
            </a:endParaRPr>
          </a:p>
          <a:p>
            <a:r>
              <a:rPr lang="en-US" sz="1600" b="1" dirty="0">
                <a:solidFill>
                  <a:schemeClr val="bg2">
                    <a:lumMod val="25000"/>
                  </a:schemeClr>
                </a:solidFill>
                <a:latin typeface="Courier New" panose="02070309020205020404" pitchFamily="49" charset="0"/>
                <a:cs typeface="Courier New" panose="02070309020205020404" pitchFamily="49" charset="0"/>
              </a:rPr>
              <a:t># create/transform/assign columns</a:t>
            </a:r>
          </a:p>
          <a:p>
            <a:r>
              <a:rPr lang="en-US" sz="1600" b="1" dirty="0" err="1">
                <a:solidFill>
                  <a:schemeClr val="accent2"/>
                </a:solidFill>
                <a:latin typeface="Courier New" panose="02070309020205020404" pitchFamily="49" charset="0"/>
                <a:cs typeface="Courier New" panose="02070309020205020404" pitchFamily="49" charset="0"/>
              </a:rPr>
              <a:t>with_columns</a:t>
            </a:r>
            <a:endParaRPr lang="en-US" sz="1600" b="1" dirty="0">
              <a:solidFill>
                <a:schemeClr val="accent2"/>
              </a:solidFill>
              <a:latin typeface="Courier New" panose="02070309020205020404" pitchFamily="49" charset="0"/>
              <a:cs typeface="Courier New" panose="02070309020205020404" pitchFamily="49" charset="0"/>
            </a:endParaRPr>
          </a:p>
          <a:p>
            <a:endParaRPr lang="en-US" sz="1600" b="1" dirty="0">
              <a:solidFill>
                <a:schemeClr val="bg2">
                  <a:lumMod val="25000"/>
                </a:schemeClr>
              </a:solidFill>
              <a:latin typeface="Courier New" panose="02070309020205020404" pitchFamily="49" charset="0"/>
              <a:cs typeface="Courier New" panose="02070309020205020404" pitchFamily="49" charset="0"/>
            </a:endParaRPr>
          </a:p>
          <a:p>
            <a:r>
              <a:rPr lang="en-US" sz="1600" b="1" dirty="0">
                <a:solidFill>
                  <a:schemeClr val="bg2">
                    <a:lumMod val="25000"/>
                  </a:schemeClr>
                </a:solidFill>
                <a:latin typeface="Courier New" panose="02070309020205020404" pitchFamily="49" charset="0"/>
                <a:cs typeface="Courier New" panose="02070309020205020404" pitchFamily="49" charset="0"/>
              </a:rPr>
              <a:t># filter/slice/query rows</a:t>
            </a:r>
          </a:p>
          <a:p>
            <a:r>
              <a:rPr lang="en-US" sz="1600" b="1" dirty="0">
                <a:solidFill>
                  <a:schemeClr val="accent2"/>
                </a:solidFill>
                <a:latin typeface="Courier New" panose="02070309020205020404" pitchFamily="49" charset="0"/>
                <a:cs typeface="Courier New" panose="02070309020205020404" pitchFamily="49" charset="0"/>
              </a:rPr>
              <a:t>filter</a:t>
            </a:r>
          </a:p>
          <a:p>
            <a:endParaRPr lang="en-US" sz="1600" b="1" dirty="0">
              <a:solidFill>
                <a:schemeClr val="bg2">
                  <a:lumMod val="25000"/>
                </a:schemeClr>
              </a:solidFill>
              <a:latin typeface="Courier New" panose="02070309020205020404" pitchFamily="49" charset="0"/>
              <a:cs typeface="Courier New" panose="02070309020205020404" pitchFamily="49" charset="0"/>
            </a:endParaRPr>
          </a:p>
          <a:p>
            <a:r>
              <a:rPr lang="en-US" sz="1600" b="1" dirty="0">
                <a:solidFill>
                  <a:schemeClr val="bg2">
                    <a:lumMod val="25000"/>
                  </a:schemeClr>
                </a:solidFill>
                <a:latin typeface="Courier New" panose="02070309020205020404" pitchFamily="49" charset="0"/>
                <a:cs typeface="Courier New" panose="02070309020205020404" pitchFamily="49" charset="0"/>
              </a:rPr>
              <a:t># grouping dataframe rows</a:t>
            </a:r>
          </a:p>
          <a:p>
            <a:r>
              <a:rPr lang="en-US" sz="1600" b="1" dirty="0" err="1">
                <a:solidFill>
                  <a:schemeClr val="accent2"/>
                </a:solidFill>
                <a:latin typeface="Courier New" panose="02070309020205020404" pitchFamily="49" charset="0"/>
                <a:cs typeface="Courier New" panose="02070309020205020404" pitchFamily="49" charset="0"/>
              </a:rPr>
              <a:t>groupby</a:t>
            </a:r>
            <a:endParaRPr lang="en-US" sz="1600" b="1" dirty="0">
              <a:solidFill>
                <a:schemeClr val="accent2"/>
              </a:solidFill>
              <a:latin typeface="Courier New" panose="02070309020205020404" pitchFamily="49" charset="0"/>
              <a:cs typeface="Courier New" panose="02070309020205020404" pitchFamily="49" charset="0"/>
            </a:endParaRPr>
          </a:p>
          <a:p>
            <a:endParaRPr lang="en-US" sz="1600" b="1" dirty="0">
              <a:solidFill>
                <a:schemeClr val="bg2">
                  <a:lumMod val="25000"/>
                </a:schemeClr>
              </a:solidFill>
              <a:latin typeface="Courier New" panose="02070309020205020404" pitchFamily="49" charset="0"/>
              <a:cs typeface="Courier New" panose="02070309020205020404" pitchFamily="49" charset="0"/>
            </a:endParaRPr>
          </a:p>
          <a:p>
            <a:r>
              <a:rPr lang="en-US" sz="1600" b="1" dirty="0">
                <a:solidFill>
                  <a:schemeClr val="bg2">
                    <a:lumMod val="25000"/>
                  </a:schemeClr>
                </a:solidFill>
                <a:latin typeface="Courier New" panose="02070309020205020404" pitchFamily="49" charset="0"/>
                <a:cs typeface="Courier New" panose="02070309020205020404" pitchFamily="49" charset="0"/>
              </a:rPr>
              <a:t># aggregation</a:t>
            </a:r>
          </a:p>
          <a:p>
            <a:r>
              <a:rPr lang="en-US" sz="1600" b="1" dirty="0" err="1">
                <a:solidFill>
                  <a:schemeClr val="accent2"/>
                </a:solidFill>
                <a:latin typeface="Courier New" panose="02070309020205020404" pitchFamily="49" charset="0"/>
                <a:cs typeface="Courier New" panose="02070309020205020404" pitchFamily="49" charset="0"/>
              </a:rPr>
              <a:t>agg</a:t>
            </a:r>
            <a:r>
              <a:rPr lang="en-US" sz="1600" b="1" dirty="0">
                <a:solidFill>
                  <a:schemeClr val="accent2"/>
                </a:solidFill>
                <a:latin typeface="Courier New" panose="02070309020205020404" pitchFamily="49" charset="0"/>
                <a:cs typeface="Courier New" panose="02070309020205020404" pitchFamily="49" charset="0"/>
              </a:rPr>
              <a:t> </a:t>
            </a:r>
          </a:p>
          <a:p>
            <a:endParaRPr lang="en-US" sz="1600" b="1" dirty="0">
              <a:solidFill>
                <a:schemeClr val="bg2">
                  <a:lumMod val="25000"/>
                </a:schemeClr>
              </a:solidFill>
              <a:latin typeface="Courier New" panose="02070309020205020404" pitchFamily="49" charset="0"/>
              <a:cs typeface="Courier New" panose="02070309020205020404" pitchFamily="49" charset="0"/>
            </a:endParaRPr>
          </a:p>
          <a:p>
            <a:r>
              <a:rPr lang="en-US" sz="1600" b="1" dirty="0">
                <a:solidFill>
                  <a:schemeClr val="bg2">
                    <a:lumMod val="25000"/>
                  </a:schemeClr>
                </a:solidFill>
                <a:latin typeface="Courier New" panose="02070309020205020404" pitchFamily="49" charset="0"/>
                <a:cs typeface="Courier New" panose="02070309020205020404" pitchFamily="49" charset="0"/>
              </a:rPr>
              <a:t># sort the dataframe</a:t>
            </a:r>
          </a:p>
          <a:p>
            <a:r>
              <a:rPr lang="en-US" sz="1600" b="1" dirty="0">
                <a:solidFill>
                  <a:schemeClr val="accent2"/>
                </a:solidFill>
                <a:latin typeface="Courier New" panose="02070309020205020404" pitchFamily="49" charset="0"/>
                <a:cs typeface="Courier New" panose="02070309020205020404" pitchFamily="49" charset="0"/>
              </a:rPr>
              <a:t>sort</a:t>
            </a:r>
          </a:p>
        </p:txBody>
      </p:sp>
      <p:sp>
        <p:nvSpPr>
          <p:cNvPr id="10" name="Title 1">
            <a:extLst>
              <a:ext uri="{FF2B5EF4-FFF2-40B4-BE49-F238E27FC236}">
                <a16:creationId xmlns:a16="http://schemas.microsoft.com/office/drawing/2014/main" id="{CB28D72A-B230-EC7F-8711-0891B50690C3}"/>
              </a:ext>
            </a:extLst>
          </p:cNvPr>
          <p:cNvSpPr>
            <a:spLocks noGrp="1"/>
          </p:cNvSpPr>
          <p:nvPr>
            <p:ph type="title"/>
          </p:nvPr>
        </p:nvSpPr>
        <p:spPr>
          <a:xfrm>
            <a:off x="838200" y="365125"/>
            <a:ext cx="10515600" cy="1325563"/>
          </a:xfrm>
        </p:spPr>
        <p:txBody>
          <a:bodyPr/>
          <a:lstStyle/>
          <a:p>
            <a:r>
              <a:rPr lang="en-US" dirty="0"/>
              <a:t>What does a Data Engineer </a:t>
            </a:r>
            <a:r>
              <a:rPr lang="en-US" dirty="0">
                <a:solidFill>
                  <a:schemeClr val="accent6"/>
                </a:solidFill>
              </a:rPr>
              <a:t>want?</a:t>
            </a:r>
          </a:p>
        </p:txBody>
      </p:sp>
    </p:spTree>
    <p:extLst>
      <p:ext uri="{BB962C8B-B14F-4D97-AF65-F5344CB8AC3E}">
        <p14:creationId xmlns:p14="http://schemas.microsoft.com/office/powerpoint/2010/main" val="247665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D0CB97-9B21-622D-2626-27E753DD24BF}"/>
              </a:ext>
            </a:extLst>
          </p:cNvPr>
          <p:cNvSpPr txBox="1"/>
          <p:nvPr/>
        </p:nvSpPr>
        <p:spPr>
          <a:xfrm>
            <a:off x="838200" y="1581665"/>
            <a:ext cx="4257897" cy="4278094"/>
          </a:xfrm>
          <a:prstGeom prst="rect">
            <a:avLst/>
          </a:prstGeom>
          <a:noFill/>
        </p:spPr>
        <p:txBody>
          <a:bodyPr wrap="none" rtlCol="0">
            <a:spAutoFit/>
          </a:bodyPr>
          <a:lstStyle/>
          <a:p>
            <a:r>
              <a:rPr lang="en-US" sz="1600" b="1" dirty="0">
                <a:solidFill>
                  <a:schemeClr val="bg2">
                    <a:lumMod val="25000"/>
                  </a:schemeClr>
                </a:solidFill>
                <a:latin typeface="Courier New" panose="02070309020205020404" pitchFamily="49" charset="0"/>
                <a:cs typeface="Courier New" panose="02070309020205020404" pitchFamily="49" charset="0"/>
              </a:rPr>
              <a:t># select/slice columns </a:t>
            </a:r>
          </a:p>
          <a:p>
            <a:r>
              <a:rPr lang="en-US" sz="1600" b="1" dirty="0">
                <a:solidFill>
                  <a:schemeClr val="accent2"/>
                </a:solidFill>
                <a:latin typeface="Courier New" panose="02070309020205020404" pitchFamily="49" charset="0"/>
                <a:cs typeface="Courier New" panose="02070309020205020404" pitchFamily="49" charset="0"/>
              </a:rPr>
              <a:t>select</a:t>
            </a:r>
          </a:p>
          <a:p>
            <a:endParaRPr lang="en-US" sz="1600" b="1" dirty="0">
              <a:solidFill>
                <a:schemeClr val="bg2">
                  <a:lumMod val="25000"/>
                </a:schemeClr>
              </a:solidFill>
              <a:latin typeface="Courier New" panose="02070309020205020404" pitchFamily="49" charset="0"/>
              <a:cs typeface="Courier New" panose="02070309020205020404" pitchFamily="49" charset="0"/>
            </a:endParaRPr>
          </a:p>
          <a:p>
            <a:r>
              <a:rPr lang="en-US" sz="1600" b="1" dirty="0">
                <a:solidFill>
                  <a:schemeClr val="bg2">
                    <a:lumMod val="25000"/>
                  </a:schemeClr>
                </a:solidFill>
                <a:latin typeface="Courier New" panose="02070309020205020404" pitchFamily="49" charset="0"/>
                <a:cs typeface="Courier New" panose="02070309020205020404" pitchFamily="49" charset="0"/>
              </a:rPr>
              <a:t># create/transform/assign columns</a:t>
            </a:r>
          </a:p>
          <a:p>
            <a:r>
              <a:rPr lang="en-US" sz="1600" b="1" dirty="0" err="1">
                <a:solidFill>
                  <a:schemeClr val="accent2"/>
                </a:solidFill>
                <a:latin typeface="Courier New" panose="02070309020205020404" pitchFamily="49" charset="0"/>
                <a:cs typeface="Courier New" panose="02070309020205020404" pitchFamily="49" charset="0"/>
              </a:rPr>
              <a:t>with_columns</a:t>
            </a:r>
            <a:endParaRPr lang="en-US" sz="1600" b="1" dirty="0">
              <a:solidFill>
                <a:schemeClr val="accent2"/>
              </a:solidFill>
              <a:latin typeface="Courier New" panose="02070309020205020404" pitchFamily="49" charset="0"/>
              <a:cs typeface="Courier New" panose="02070309020205020404" pitchFamily="49" charset="0"/>
            </a:endParaRPr>
          </a:p>
          <a:p>
            <a:endParaRPr lang="en-US" sz="1600" b="1" dirty="0">
              <a:solidFill>
                <a:schemeClr val="bg2">
                  <a:lumMod val="25000"/>
                </a:schemeClr>
              </a:solidFill>
              <a:latin typeface="Courier New" panose="02070309020205020404" pitchFamily="49" charset="0"/>
              <a:cs typeface="Courier New" panose="02070309020205020404" pitchFamily="49" charset="0"/>
            </a:endParaRPr>
          </a:p>
          <a:p>
            <a:r>
              <a:rPr lang="en-US" sz="1600" b="1" dirty="0">
                <a:solidFill>
                  <a:schemeClr val="bg2">
                    <a:lumMod val="25000"/>
                  </a:schemeClr>
                </a:solidFill>
                <a:latin typeface="Courier New" panose="02070309020205020404" pitchFamily="49" charset="0"/>
                <a:cs typeface="Courier New" panose="02070309020205020404" pitchFamily="49" charset="0"/>
              </a:rPr>
              <a:t># filter/slice/query rows</a:t>
            </a:r>
          </a:p>
          <a:p>
            <a:r>
              <a:rPr lang="en-US" sz="1600" b="1" dirty="0">
                <a:solidFill>
                  <a:schemeClr val="accent2"/>
                </a:solidFill>
                <a:latin typeface="Courier New" panose="02070309020205020404" pitchFamily="49" charset="0"/>
                <a:cs typeface="Courier New" panose="02070309020205020404" pitchFamily="49" charset="0"/>
              </a:rPr>
              <a:t>filter</a:t>
            </a:r>
          </a:p>
          <a:p>
            <a:endParaRPr lang="en-US" sz="1600" b="1" dirty="0">
              <a:solidFill>
                <a:schemeClr val="bg2">
                  <a:lumMod val="25000"/>
                </a:schemeClr>
              </a:solidFill>
              <a:latin typeface="Courier New" panose="02070309020205020404" pitchFamily="49" charset="0"/>
              <a:cs typeface="Courier New" panose="02070309020205020404" pitchFamily="49" charset="0"/>
            </a:endParaRPr>
          </a:p>
          <a:p>
            <a:r>
              <a:rPr lang="en-US" sz="1600" b="1" dirty="0">
                <a:solidFill>
                  <a:schemeClr val="bg2">
                    <a:lumMod val="25000"/>
                  </a:schemeClr>
                </a:solidFill>
                <a:latin typeface="Courier New" panose="02070309020205020404" pitchFamily="49" charset="0"/>
                <a:cs typeface="Courier New" panose="02070309020205020404" pitchFamily="49" charset="0"/>
              </a:rPr>
              <a:t># grouping dataframe rows</a:t>
            </a:r>
          </a:p>
          <a:p>
            <a:r>
              <a:rPr lang="en-US" sz="1600" b="1" dirty="0" err="1">
                <a:solidFill>
                  <a:schemeClr val="accent2"/>
                </a:solidFill>
                <a:latin typeface="Courier New" panose="02070309020205020404" pitchFamily="49" charset="0"/>
                <a:cs typeface="Courier New" panose="02070309020205020404" pitchFamily="49" charset="0"/>
              </a:rPr>
              <a:t>groupby</a:t>
            </a:r>
            <a:endParaRPr lang="en-US" sz="1600" b="1" dirty="0">
              <a:solidFill>
                <a:schemeClr val="accent2"/>
              </a:solidFill>
              <a:latin typeface="Courier New" panose="02070309020205020404" pitchFamily="49" charset="0"/>
              <a:cs typeface="Courier New" panose="02070309020205020404" pitchFamily="49" charset="0"/>
            </a:endParaRPr>
          </a:p>
          <a:p>
            <a:endParaRPr lang="en-US" sz="1600" b="1" dirty="0">
              <a:solidFill>
                <a:schemeClr val="bg2">
                  <a:lumMod val="25000"/>
                </a:schemeClr>
              </a:solidFill>
              <a:latin typeface="Courier New" panose="02070309020205020404" pitchFamily="49" charset="0"/>
              <a:cs typeface="Courier New" panose="02070309020205020404" pitchFamily="49" charset="0"/>
            </a:endParaRPr>
          </a:p>
          <a:p>
            <a:r>
              <a:rPr lang="en-US" sz="1600" b="1" dirty="0">
                <a:solidFill>
                  <a:schemeClr val="bg2">
                    <a:lumMod val="25000"/>
                  </a:schemeClr>
                </a:solidFill>
                <a:latin typeface="Courier New" panose="02070309020205020404" pitchFamily="49" charset="0"/>
                <a:cs typeface="Courier New" panose="02070309020205020404" pitchFamily="49" charset="0"/>
              </a:rPr>
              <a:t># aggregation</a:t>
            </a:r>
          </a:p>
          <a:p>
            <a:r>
              <a:rPr lang="en-US" sz="1600" b="1" dirty="0" err="1">
                <a:solidFill>
                  <a:schemeClr val="accent2"/>
                </a:solidFill>
                <a:latin typeface="Courier New" panose="02070309020205020404" pitchFamily="49" charset="0"/>
                <a:cs typeface="Courier New" panose="02070309020205020404" pitchFamily="49" charset="0"/>
              </a:rPr>
              <a:t>agg</a:t>
            </a:r>
            <a:r>
              <a:rPr lang="en-US" sz="1600" b="1" dirty="0">
                <a:solidFill>
                  <a:schemeClr val="accent2"/>
                </a:solidFill>
                <a:latin typeface="Courier New" panose="02070309020205020404" pitchFamily="49" charset="0"/>
                <a:cs typeface="Courier New" panose="02070309020205020404" pitchFamily="49" charset="0"/>
              </a:rPr>
              <a:t> </a:t>
            </a:r>
          </a:p>
          <a:p>
            <a:endParaRPr lang="en-US" sz="1600" b="1" dirty="0">
              <a:solidFill>
                <a:schemeClr val="bg2">
                  <a:lumMod val="25000"/>
                </a:schemeClr>
              </a:solidFill>
              <a:latin typeface="Courier New" panose="02070309020205020404" pitchFamily="49" charset="0"/>
              <a:cs typeface="Courier New" panose="02070309020205020404" pitchFamily="49" charset="0"/>
            </a:endParaRPr>
          </a:p>
          <a:p>
            <a:r>
              <a:rPr lang="en-US" sz="1600" b="1" dirty="0">
                <a:solidFill>
                  <a:schemeClr val="bg2">
                    <a:lumMod val="25000"/>
                  </a:schemeClr>
                </a:solidFill>
                <a:latin typeface="Courier New" panose="02070309020205020404" pitchFamily="49" charset="0"/>
                <a:cs typeface="Courier New" panose="02070309020205020404" pitchFamily="49" charset="0"/>
              </a:rPr>
              <a:t># sort the dataframe</a:t>
            </a:r>
          </a:p>
          <a:p>
            <a:r>
              <a:rPr lang="en-US" sz="1600" b="1" dirty="0">
                <a:solidFill>
                  <a:schemeClr val="accent2"/>
                </a:solidFill>
                <a:latin typeface="Courier New" panose="02070309020205020404" pitchFamily="49" charset="0"/>
                <a:cs typeface="Courier New" panose="02070309020205020404" pitchFamily="49" charset="0"/>
              </a:rPr>
              <a:t>sort</a:t>
            </a:r>
          </a:p>
        </p:txBody>
      </p:sp>
      <p:sp>
        <p:nvSpPr>
          <p:cNvPr id="10" name="Title 1">
            <a:extLst>
              <a:ext uri="{FF2B5EF4-FFF2-40B4-BE49-F238E27FC236}">
                <a16:creationId xmlns:a16="http://schemas.microsoft.com/office/drawing/2014/main" id="{CB28D72A-B230-EC7F-8711-0891B50690C3}"/>
              </a:ext>
            </a:extLst>
          </p:cNvPr>
          <p:cNvSpPr>
            <a:spLocks noGrp="1"/>
          </p:cNvSpPr>
          <p:nvPr>
            <p:ph type="title"/>
          </p:nvPr>
        </p:nvSpPr>
        <p:spPr>
          <a:xfrm>
            <a:off x="838200" y="365125"/>
            <a:ext cx="10515600" cy="1325563"/>
          </a:xfrm>
        </p:spPr>
        <p:txBody>
          <a:bodyPr/>
          <a:lstStyle/>
          <a:p>
            <a:r>
              <a:rPr lang="en-US" dirty="0"/>
              <a:t>a Data Engineer – </a:t>
            </a:r>
            <a:r>
              <a:rPr lang="en-US" dirty="0">
                <a:solidFill>
                  <a:schemeClr val="accent6"/>
                </a:solidFill>
              </a:rPr>
              <a:t>that’s all I want!</a:t>
            </a:r>
          </a:p>
        </p:txBody>
      </p:sp>
      <p:pic>
        <p:nvPicPr>
          <p:cNvPr id="5" name="Picture 4">
            <a:extLst>
              <a:ext uri="{FF2B5EF4-FFF2-40B4-BE49-F238E27FC236}">
                <a16:creationId xmlns:a16="http://schemas.microsoft.com/office/drawing/2014/main" id="{9A76CEDA-9C4D-BEEB-D0E6-CFC868AB2711}"/>
              </a:ext>
            </a:extLst>
          </p:cNvPr>
          <p:cNvPicPr>
            <a:picLocks noChangeAspect="1"/>
          </p:cNvPicPr>
          <p:nvPr/>
        </p:nvPicPr>
        <p:blipFill>
          <a:blip r:embed="rId3"/>
          <a:stretch>
            <a:fillRect/>
          </a:stretch>
        </p:blipFill>
        <p:spPr>
          <a:xfrm>
            <a:off x="5209564" y="2333148"/>
            <a:ext cx="6660160" cy="2496281"/>
          </a:xfrm>
          <a:prstGeom prst="rect">
            <a:avLst/>
          </a:prstGeom>
        </p:spPr>
      </p:pic>
    </p:spTree>
    <p:extLst>
      <p:ext uri="{BB962C8B-B14F-4D97-AF65-F5344CB8AC3E}">
        <p14:creationId xmlns:p14="http://schemas.microsoft.com/office/powerpoint/2010/main" val="927124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138A1-37BC-FC84-62C1-918D11BD659C}"/>
              </a:ext>
            </a:extLst>
          </p:cNvPr>
          <p:cNvSpPr>
            <a:spLocks noGrp="1"/>
          </p:cNvSpPr>
          <p:nvPr>
            <p:ph type="title"/>
          </p:nvPr>
        </p:nvSpPr>
        <p:spPr/>
        <p:txBody>
          <a:bodyPr/>
          <a:lstStyle/>
          <a:p>
            <a:r>
              <a:rPr lang="en-AE" dirty="0"/>
              <a:t>Foundations of data science</a:t>
            </a:r>
          </a:p>
        </p:txBody>
      </p:sp>
      <p:pic>
        <p:nvPicPr>
          <p:cNvPr id="5122" name="Picture 2">
            <a:extLst>
              <a:ext uri="{FF2B5EF4-FFF2-40B4-BE49-F238E27FC236}">
                <a16:creationId xmlns:a16="http://schemas.microsoft.com/office/drawing/2014/main" id="{AE1DE807-7663-4AAF-8904-BCDF822195F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02163" y="1825625"/>
            <a:ext cx="6787674"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CD8D07-7375-0B89-B8B3-46B50EBF8159}"/>
              </a:ext>
            </a:extLst>
          </p:cNvPr>
          <p:cNvSpPr txBox="1"/>
          <p:nvPr/>
        </p:nvSpPr>
        <p:spPr>
          <a:xfrm>
            <a:off x="767591" y="6562616"/>
            <a:ext cx="6098796" cy="215444"/>
          </a:xfrm>
          <a:prstGeom prst="rect">
            <a:avLst/>
          </a:prstGeom>
          <a:noFill/>
        </p:spPr>
        <p:txBody>
          <a:bodyPr wrap="square">
            <a:spAutoFit/>
          </a:bodyPr>
          <a:lstStyle/>
          <a:p>
            <a:r>
              <a:rPr lang="en-US" sz="800" dirty="0">
                <a:solidFill>
                  <a:schemeClr val="bg2">
                    <a:lumMod val="50000"/>
                  </a:schemeClr>
                </a:solidFill>
              </a:rPr>
              <a:t>https://</a:t>
            </a:r>
            <a:r>
              <a:rPr lang="en-US" sz="800" dirty="0" err="1">
                <a:solidFill>
                  <a:schemeClr val="bg2">
                    <a:lumMod val="50000"/>
                  </a:schemeClr>
                </a:solidFill>
              </a:rPr>
              <a:t>towardsdatascience.com</a:t>
            </a:r>
            <a:r>
              <a:rPr lang="en-US" sz="800" dirty="0">
                <a:solidFill>
                  <a:schemeClr val="bg2">
                    <a:lumMod val="50000"/>
                  </a:schemeClr>
                </a:solidFill>
              </a:rPr>
              <a:t>/the-data-science-pyramid-8a018013c490</a:t>
            </a:r>
          </a:p>
        </p:txBody>
      </p:sp>
    </p:spTree>
    <p:extLst>
      <p:ext uri="{BB962C8B-B14F-4D97-AF65-F5344CB8AC3E}">
        <p14:creationId xmlns:p14="http://schemas.microsoft.com/office/powerpoint/2010/main" val="3346430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DD77D0F-2A1A-8A10-45AF-1D2EFBA04F88}"/>
              </a:ext>
            </a:extLst>
          </p:cNvPr>
          <p:cNvPicPr>
            <a:picLocks noChangeAspect="1"/>
          </p:cNvPicPr>
          <p:nvPr/>
        </p:nvPicPr>
        <p:blipFill>
          <a:blip r:embed="rId2"/>
          <a:stretch>
            <a:fillRect/>
          </a:stretch>
        </p:blipFill>
        <p:spPr>
          <a:xfrm>
            <a:off x="3573283" y="1833907"/>
            <a:ext cx="5384800" cy="4038600"/>
          </a:xfrm>
          <a:prstGeom prst="rect">
            <a:avLst/>
          </a:prstGeom>
          <a:ln>
            <a:noFill/>
          </a:ln>
          <a:effectLst>
            <a:softEdge rad="112500"/>
          </a:effectLst>
        </p:spPr>
      </p:pic>
      <p:sp>
        <p:nvSpPr>
          <p:cNvPr id="8" name="Title 1">
            <a:extLst>
              <a:ext uri="{FF2B5EF4-FFF2-40B4-BE49-F238E27FC236}">
                <a16:creationId xmlns:a16="http://schemas.microsoft.com/office/drawing/2014/main" id="{69EE8AE5-60B9-236B-4F31-A317FD7019FC}"/>
              </a:ext>
            </a:extLst>
          </p:cNvPr>
          <p:cNvSpPr>
            <a:spLocks noGrp="1"/>
          </p:cNvSpPr>
          <p:nvPr>
            <p:ph type="title"/>
          </p:nvPr>
        </p:nvSpPr>
        <p:spPr>
          <a:xfrm>
            <a:off x="838200" y="365125"/>
            <a:ext cx="10515600" cy="1325563"/>
          </a:xfrm>
        </p:spPr>
        <p:txBody>
          <a:bodyPr/>
          <a:lstStyle/>
          <a:p>
            <a:r>
              <a:rPr lang="en-US" dirty="0"/>
              <a:t>I'm still </a:t>
            </a:r>
            <a:r>
              <a:rPr lang="en-US" dirty="0">
                <a:solidFill>
                  <a:schemeClr val="accent2"/>
                </a:solidFill>
              </a:rPr>
              <a:t>growing </a:t>
            </a:r>
            <a:r>
              <a:rPr lang="en-US" dirty="0">
                <a:solidFill>
                  <a:schemeClr val="accent2"/>
                </a:solidFill>
                <a:sym typeface="Wingdings" pitchFamily="2" charset="2"/>
              </a:rPr>
              <a:t></a:t>
            </a:r>
            <a:r>
              <a:rPr lang="en-US" dirty="0"/>
              <a:t> </a:t>
            </a:r>
          </a:p>
        </p:txBody>
      </p:sp>
    </p:spTree>
    <p:extLst>
      <p:ext uri="{BB962C8B-B14F-4D97-AF65-F5344CB8AC3E}">
        <p14:creationId xmlns:p14="http://schemas.microsoft.com/office/powerpoint/2010/main" val="2997842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7B69-264B-DD01-6396-71B5992F6411}"/>
              </a:ext>
            </a:extLst>
          </p:cNvPr>
          <p:cNvSpPr>
            <a:spLocks noGrp="1"/>
          </p:cNvSpPr>
          <p:nvPr>
            <p:ph type="title"/>
          </p:nvPr>
        </p:nvSpPr>
        <p:spPr/>
        <p:txBody>
          <a:bodyPr/>
          <a:lstStyle/>
          <a:p>
            <a:r>
              <a:rPr lang="en-US" dirty="0"/>
              <a:t>lets get </a:t>
            </a:r>
            <a:r>
              <a:rPr lang="en-US" dirty="0">
                <a:solidFill>
                  <a:schemeClr val="accent2"/>
                </a:solidFill>
              </a:rPr>
              <a:t>started</a:t>
            </a:r>
          </a:p>
        </p:txBody>
      </p:sp>
      <p:sp>
        <p:nvSpPr>
          <p:cNvPr id="3" name="Content Placeholder 2">
            <a:extLst>
              <a:ext uri="{FF2B5EF4-FFF2-40B4-BE49-F238E27FC236}">
                <a16:creationId xmlns:a16="http://schemas.microsoft.com/office/drawing/2014/main" id="{7ED659CE-D65C-01A0-7CFC-99D4DABCCF6B}"/>
              </a:ext>
            </a:extLst>
          </p:cNvPr>
          <p:cNvSpPr>
            <a:spLocks noGrp="1"/>
          </p:cNvSpPr>
          <p:nvPr>
            <p:ph idx="1"/>
          </p:nvPr>
        </p:nvSpPr>
        <p:spPr>
          <a:xfrm>
            <a:off x="4566962" y="3179937"/>
            <a:ext cx="4446864" cy="498125"/>
          </a:xfrm>
        </p:spPr>
        <p:txBody>
          <a:bodyPr>
            <a:normAutofit fontScale="62500" lnSpcReduction="20000"/>
          </a:bodyPr>
          <a:lstStyle/>
          <a:p>
            <a:pPr marL="0" indent="0">
              <a:buNone/>
            </a:pPr>
            <a:r>
              <a:rPr lang="en-US" b="1" dirty="0" err="1">
                <a:solidFill>
                  <a:schemeClr val="accent6"/>
                </a:solidFill>
                <a:latin typeface="Courier New" panose="02070309020205020404" pitchFamily="49" charset="0"/>
                <a:cs typeface="Courier New" panose="02070309020205020404" pitchFamily="49" charset="0"/>
              </a:rPr>
              <a:t>thecloudranger</a:t>
            </a:r>
            <a:r>
              <a:rPr lang="en-US" b="1" dirty="0">
                <a:latin typeface="Courier New" panose="02070309020205020404" pitchFamily="49" charset="0"/>
                <a:cs typeface="Courier New" panose="02070309020205020404" pitchFamily="49" charset="0"/>
              </a:rPr>
              <a:t>/pycon_polars101</a:t>
            </a:r>
          </a:p>
        </p:txBody>
      </p:sp>
      <p:pic>
        <p:nvPicPr>
          <p:cNvPr id="5" name="Picture 4" descr="GitHub logo PNG">
            <a:extLst>
              <a:ext uri="{FF2B5EF4-FFF2-40B4-BE49-F238E27FC236}">
                <a16:creationId xmlns:a16="http://schemas.microsoft.com/office/drawing/2014/main" id="{04FAC4B5-6C5C-BF06-0ECA-37DC98C587D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209158" y="2788460"/>
            <a:ext cx="1223579" cy="1223579"/>
          </a:xfrm>
          <a:prstGeom prst="rect">
            <a:avLst/>
          </a:prstGeom>
        </p:spPr>
      </p:pic>
      <p:sp>
        <p:nvSpPr>
          <p:cNvPr id="4" name="Content Placeholder 2">
            <a:extLst>
              <a:ext uri="{FF2B5EF4-FFF2-40B4-BE49-F238E27FC236}">
                <a16:creationId xmlns:a16="http://schemas.microsoft.com/office/drawing/2014/main" id="{BE4B10C1-14F1-4786-2097-7B91857DB51D}"/>
              </a:ext>
            </a:extLst>
          </p:cNvPr>
          <p:cNvSpPr txBox="1">
            <a:spLocks/>
          </p:cNvSpPr>
          <p:nvPr/>
        </p:nvSpPr>
        <p:spPr>
          <a:xfrm>
            <a:off x="4760842" y="3513914"/>
            <a:ext cx="5436705" cy="49812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E" b="0" i="0" dirty="0">
                <a:solidFill>
                  <a:srgbClr val="000000"/>
                </a:solidFill>
                <a:effectLst/>
                <a:latin typeface="Inter"/>
              </a:rPr>
              <a:t>↳ </a:t>
            </a:r>
            <a:r>
              <a:rPr lang="en-US" b="1" dirty="0">
                <a:latin typeface="Courier New" panose="02070309020205020404" pitchFamily="49" charset="0"/>
                <a:cs typeface="Courier New" panose="02070309020205020404" pitchFamily="49" charset="0"/>
              </a:rPr>
              <a:t>forked from</a:t>
            </a:r>
            <a:r>
              <a:rPr lang="en-US" b="1" dirty="0">
                <a:solidFill>
                  <a:schemeClr val="accent6"/>
                </a:solidFill>
                <a:latin typeface="Courier New" panose="02070309020205020404" pitchFamily="49" charset="0"/>
                <a:cs typeface="Courier New" panose="02070309020205020404" pitchFamily="49" charset="0"/>
              </a:rPr>
              <a:t> </a:t>
            </a:r>
            <a:r>
              <a:rPr lang="en-US" b="1" dirty="0" err="1">
                <a:solidFill>
                  <a:schemeClr val="accent6"/>
                </a:solidFill>
                <a:latin typeface="Courier New" panose="02070309020205020404" pitchFamily="49" charset="0"/>
                <a:cs typeface="Courier New" panose="02070309020205020404" pitchFamily="49" charset="0"/>
              </a:rPr>
              <a:t>debsuman</a:t>
            </a:r>
            <a:r>
              <a:rPr lang="en-US" b="1" dirty="0">
                <a:latin typeface="Courier New" panose="02070309020205020404" pitchFamily="49" charset="0"/>
                <a:cs typeface="Courier New" panose="02070309020205020404" pitchFamily="49" charset="0"/>
              </a:rPr>
              <a:t>/pycon_polars101</a:t>
            </a:r>
          </a:p>
        </p:txBody>
      </p:sp>
    </p:spTree>
    <p:extLst>
      <p:ext uri="{BB962C8B-B14F-4D97-AF65-F5344CB8AC3E}">
        <p14:creationId xmlns:p14="http://schemas.microsoft.com/office/powerpoint/2010/main" val="3856618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C43399D1-A517-02D5-1891-2B649DD40AD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689101"/>
            <a:ext cx="10905066" cy="54797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46BAEF7-D2CE-679C-556F-BD42D865137F}"/>
              </a:ext>
            </a:extLst>
          </p:cNvPr>
          <p:cNvSpPr txBox="1"/>
          <p:nvPr/>
        </p:nvSpPr>
        <p:spPr>
          <a:xfrm>
            <a:off x="767591" y="6562616"/>
            <a:ext cx="6098796" cy="215444"/>
          </a:xfrm>
          <a:prstGeom prst="rect">
            <a:avLst/>
          </a:prstGeom>
          <a:noFill/>
        </p:spPr>
        <p:txBody>
          <a:bodyPr wrap="square">
            <a:spAutoFit/>
          </a:bodyPr>
          <a:lstStyle/>
          <a:p>
            <a:r>
              <a:rPr lang="en-US" sz="800" dirty="0">
                <a:solidFill>
                  <a:schemeClr val="bg2">
                    <a:lumMod val="50000"/>
                  </a:schemeClr>
                </a:solidFill>
              </a:rPr>
              <a:t>https://</a:t>
            </a:r>
            <a:r>
              <a:rPr lang="en-US" sz="800" dirty="0" err="1">
                <a:solidFill>
                  <a:schemeClr val="bg2">
                    <a:lumMod val="50000"/>
                  </a:schemeClr>
                </a:solidFill>
              </a:rPr>
              <a:t>towardsdatascience.com</a:t>
            </a:r>
            <a:r>
              <a:rPr lang="en-US" sz="800" dirty="0">
                <a:solidFill>
                  <a:schemeClr val="bg2">
                    <a:lumMod val="50000"/>
                  </a:schemeClr>
                </a:solidFill>
              </a:rPr>
              <a:t>/rust-polars-unlocking-high-performance-data-analysis-part-1-ce42af370ece</a:t>
            </a:r>
          </a:p>
        </p:txBody>
      </p:sp>
    </p:spTree>
    <p:extLst>
      <p:ext uri="{BB962C8B-B14F-4D97-AF65-F5344CB8AC3E}">
        <p14:creationId xmlns:p14="http://schemas.microsoft.com/office/powerpoint/2010/main" val="459561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030BF013-D992-2E34-1DC7-6CF504887B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13" y="0"/>
            <a:ext cx="1209516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5084EDD-F9D6-5639-1BB6-2474650ECC91}"/>
              </a:ext>
            </a:extLst>
          </p:cNvPr>
          <p:cNvSpPr>
            <a:spLocks noGrp="1"/>
          </p:cNvSpPr>
          <p:nvPr>
            <p:ph type="title"/>
          </p:nvPr>
        </p:nvSpPr>
        <p:spPr/>
        <p:txBody>
          <a:bodyPr/>
          <a:lstStyle/>
          <a:p>
            <a:endParaRPr lang="en-AE"/>
          </a:p>
        </p:txBody>
      </p:sp>
      <p:sp>
        <p:nvSpPr>
          <p:cNvPr id="3" name="Content Placeholder 2">
            <a:extLst>
              <a:ext uri="{FF2B5EF4-FFF2-40B4-BE49-F238E27FC236}">
                <a16:creationId xmlns:a16="http://schemas.microsoft.com/office/drawing/2014/main" id="{8A959B11-86A7-D554-B23A-39B20CFBEC47}"/>
              </a:ext>
            </a:extLst>
          </p:cNvPr>
          <p:cNvSpPr>
            <a:spLocks noGrp="1"/>
          </p:cNvSpPr>
          <p:nvPr>
            <p:ph idx="1"/>
          </p:nvPr>
        </p:nvSpPr>
        <p:spPr/>
        <p:txBody>
          <a:bodyPr/>
          <a:lstStyle/>
          <a:p>
            <a:endParaRPr lang="en-AE"/>
          </a:p>
        </p:txBody>
      </p:sp>
      <p:sp>
        <p:nvSpPr>
          <p:cNvPr id="4" name="TextBox 3">
            <a:extLst>
              <a:ext uri="{FF2B5EF4-FFF2-40B4-BE49-F238E27FC236}">
                <a16:creationId xmlns:a16="http://schemas.microsoft.com/office/drawing/2014/main" id="{DED7F98F-17FB-39F2-5C21-F0FF0023E53B}"/>
              </a:ext>
            </a:extLst>
          </p:cNvPr>
          <p:cNvSpPr txBox="1"/>
          <p:nvPr/>
        </p:nvSpPr>
        <p:spPr>
          <a:xfrm>
            <a:off x="767591" y="6562616"/>
            <a:ext cx="6098796" cy="215444"/>
          </a:xfrm>
          <a:prstGeom prst="rect">
            <a:avLst/>
          </a:prstGeom>
          <a:noFill/>
        </p:spPr>
        <p:txBody>
          <a:bodyPr wrap="square">
            <a:spAutoFit/>
          </a:bodyPr>
          <a:lstStyle/>
          <a:p>
            <a:r>
              <a:rPr lang="en-US" sz="800" dirty="0">
                <a:solidFill>
                  <a:schemeClr val="bg2">
                    <a:lumMod val="50000"/>
                  </a:schemeClr>
                </a:solidFill>
              </a:rPr>
              <a:t>https://</a:t>
            </a:r>
            <a:r>
              <a:rPr lang="en-US" sz="800" dirty="0" err="1">
                <a:solidFill>
                  <a:schemeClr val="bg2">
                    <a:lumMod val="50000"/>
                  </a:schemeClr>
                </a:solidFill>
              </a:rPr>
              <a:t>towardsdatascience.com</a:t>
            </a:r>
            <a:r>
              <a:rPr lang="en-US" sz="800" dirty="0">
                <a:solidFill>
                  <a:schemeClr val="bg2">
                    <a:lumMod val="50000"/>
                  </a:schemeClr>
                </a:solidFill>
              </a:rPr>
              <a:t>/rust-polars-unlocking-high-performance-data-analysis-part-1-ce42af370ece</a:t>
            </a:r>
          </a:p>
        </p:txBody>
      </p:sp>
    </p:spTree>
    <p:extLst>
      <p:ext uri="{BB962C8B-B14F-4D97-AF65-F5344CB8AC3E}">
        <p14:creationId xmlns:p14="http://schemas.microsoft.com/office/powerpoint/2010/main" val="4090026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9DB22-72DA-5F0B-DD6D-905E0E42F7F3}"/>
              </a:ext>
            </a:extLst>
          </p:cNvPr>
          <p:cNvSpPr>
            <a:spLocks noGrp="1"/>
          </p:cNvSpPr>
          <p:nvPr>
            <p:ph type="title"/>
          </p:nvPr>
        </p:nvSpPr>
        <p:spPr/>
        <p:txBody>
          <a:bodyPr/>
          <a:lstStyle/>
          <a:p>
            <a:r>
              <a:rPr lang="en-AE" dirty="0"/>
              <a:t>The humble DataFrame</a:t>
            </a:r>
          </a:p>
        </p:txBody>
      </p:sp>
      <p:pic>
        <p:nvPicPr>
          <p:cNvPr id="1026" name="Picture 2">
            <a:extLst>
              <a:ext uri="{FF2B5EF4-FFF2-40B4-BE49-F238E27FC236}">
                <a16:creationId xmlns:a16="http://schemas.microsoft.com/office/drawing/2014/main" id="{E03534B7-C644-E29B-9C25-6239FC7F91C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01204" y="1825625"/>
            <a:ext cx="4389591"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3A3B8D4-0AA6-3070-3640-1DF6DE445845}"/>
              </a:ext>
            </a:extLst>
          </p:cNvPr>
          <p:cNvSpPr txBox="1"/>
          <p:nvPr/>
        </p:nvSpPr>
        <p:spPr>
          <a:xfrm>
            <a:off x="767591" y="6562616"/>
            <a:ext cx="6098796" cy="215444"/>
          </a:xfrm>
          <a:prstGeom prst="rect">
            <a:avLst/>
          </a:prstGeom>
          <a:noFill/>
        </p:spPr>
        <p:txBody>
          <a:bodyPr wrap="square">
            <a:spAutoFit/>
          </a:bodyPr>
          <a:lstStyle/>
          <a:p>
            <a:r>
              <a:rPr lang="en-US" sz="800" dirty="0">
                <a:solidFill>
                  <a:schemeClr val="bg2">
                    <a:lumMod val="50000"/>
                  </a:schemeClr>
                </a:solidFill>
              </a:rPr>
              <a:t>https://</a:t>
            </a:r>
            <a:r>
              <a:rPr lang="en-US" sz="800" dirty="0" err="1">
                <a:solidFill>
                  <a:schemeClr val="bg2">
                    <a:lumMod val="50000"/>
                  </a:schemeClr>
                </a:solidFill>
              </a:rPr>
              <a:t>towardsdatascience.com</a:t>
            </a:r>
            <a:r>
              <a:rPr lang="en-US" sz="800" dirty="0">
                <a:solidFill>
                  <a:schemeClr val="bg2">
                    <a:lumMod val="50000"/>
                  </a:schemeClr>
                </a:solidFill>
              </a:rPr>
              <a:t>/rust-polars-unlocking-high-performance-data-analysis-part-2-7c58a3cb7a1f</a:t>
            </a:r>
          </a:p>
        </p:txBody>
      </p:sp>
    </p:spTree>
    <p:extLst>
      <p:ext uri="{BB962C8B-B14F-4D97-AF65-F5344CB8AC3E}">
        <p14:creationId xmlns:p14="http://schemas.microsoft.com/office/powerpoint/2010/main" val="313564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087F8-0FCE-2971-A5E1-9783CE4259C3}"/>
              </a:ext>
            </a:extLst>
          </p:cNvPr>
          <p:cNvSpPr>
            <a:spLocks noGrp="1"/>
          </p:cNvSpPr>
          <p:nvPr>
            <p:ph type="title"/>
          </p:nvPr>
        </p:nvSpPr>
        <p:spPr/>
        <p:txBody>
          <a:bodyPr/>
          <a:lstStyle/>
          <a:p>
            <a:r>
              <a:rPr lang="en-US" sz="3600"/>
              <a:t>world of </a:t>
            </a:r>
            <a:r>
              <a:rPr lang="en-US" b="1">
                <a:solidFill>
                  <a:schemeClr val="accent2"/>
                </a:solidFill>
              </a:rPr>
              <a:t>df</a:t>
            </a:r>
            <a:endParaRPr lang="en-US" b="1" dirty="0">
              <a:solidFill>
                <a:schemeClr val="accent2"/>
              </a:solidFill>
            </a:endParaRPr>
          </a:p>
        </p:txBody>
      </p:sp>
      <p:pic>
        <p:nvPicPr>
          <p:cNvPr id="5" name="Content Placeholder 4">
            <a:extLst>
              <a:ext uri="{FF2B5EF4-FFF2-40B4-BE49-F238E27FC236}">
                <a16:creationId xmlns:a16="http://schemas.microsoft.com/office/drawing/2014/main" id="{85517283-A1E8-16C1-E315-8ADD58A1818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783803" y="2228982"/>
            <a:ext cx="2690169" cy="981640"/>
          </a:xfrm>
        </p:spPr>
      </p:pic>
      <p:pic>
        <p:nvPicPr>
          <p:cNvPr id="6" name="Picture 5">
            <a:extLst>
              <a:ext uri="{FF2B5EF4-FFF2-40B4-BE49-F238E27FC236}">
                <a16:creationId xmlns:a16="http://schemas.microsoft.com/office/drawing/2014/main" id="{BE396F09-75EF-097D-9B90-8B265EA02D2D}"/>
              </a:ext>
            </a:extLst>
          </p:cNvPr>
          <p:cNvPicPr>
            <a:picLocks noChangeAspect="1"/>
          </p:cNvPicPr>
          <p:nvPr/>
        </p:nvPicPr>
        <p:blipFill>
          <a:blip r:embed="rId5"/>
          <a:stretch>
            <a:fillRect/>
          </a:stretch>
        </p:blipFill>
        <p:spPr>
          <a:xfrm>
            <a:off x="578369" y="4058037"/>
            <a:ext cx="3101036" cy="653228"/>
          </a:xfrm>
          <a:prstGeom prst="rect">
            <a:avLst/>
          </a:prstGeom>
        </p:spPr>
      </p:pic>
      <p:pic>
        <p:nvPicPr>
          <p:cNvPr id="7" name="Picture 6">
            <a:extLst>
              <a:ext uri="{FF2B5EF4-FFF2-40B4-BE49-F238E27FC236}">
                <a16:creationId xmlns:a16="http://schemas.microsoft.com/office/drawing/2014/main" id="{F835543A-3FCE-7843-CFA8-FBA67977EB5C}"/>
              </a:ext>
            </a:extLst>
          </p:cNvPr>
          <p:cNvPicPr>
            <a:picLocks noChangeAspect="1"/>
          </p:cNvPicPr>
          <p:nvPr/>
        </p:nvPicPr>
        <p:blipFill>
          <a:blip r:embed="rId6"/>
          <a:stretch>
            <a:fillRect/>
          </a:stretch>
        </p:blipFill>
        <p:spPr>
          <a:xfrm>
            <a:off x="5046778" y="1968143"/>
            <a:ext cx="2098446" cy="1046742"/>
          </a:xfrm>
          <a:prstGeom prst="rect">
            <a:avLst/>
          </a:prstGeom>
        </p:spPr>
      </p:pic>
      <p:pic>
        <p:nvPicPr>
          <p:cNvPr id="9" name="Picture 8">
            <a:extLst>
              <a:ext uri="{FF2B5EF4-FFF2-40B4-BE49-F238E27FC236}">
                <a16:creationId xmlns:a16="http://schemas.microsoft.com/office/drawing/2014/main" id="{A5FD49EF-BB6D-5CDD-2E12-7820853B4F4A}"/>
              </a:ext>
            </a:extLst>
          </p:cNvPr>
          <p:cNvPicPr>
            <a:picLocks noChangeAspect="1"/>
          </p:cNvPicPr>
          <p:nvPr/>
        </p:nvPicPr>
        <p:blipFill>
          <a:blip r:embed="rId7"/>
          <a:stretch>
            <a:fillRect/>
          </a:stretch>
        </p:blipFill>
        <p:spPr>
          <a:xfrm>
            <a:off x="8718030" y="2228982"/>
            <a:ext cx="2098446" cy="771616"/>
          </a:xfrm>
          <a:prstGeom prst="rect">
            <a:avLst/>
          </a:prstGeom>
        </p:spPr>
      </p:pic>
      <p:pic>
        <p:nvPicPr>
          <p:cNvPr id="11" name="Picture 10">
            <a:extLst>
              <a:ext uri="{FF2B5EF4-FFF2-40B4-BE49-F238E27FC236}">
                <a16:creationId xmlns:a16="http://schemas.microsoft.com/office/drawing/2014/main" id="{867A9150-DBA1-0329-FC2C-9E3A221C73D2}"/>
              </a:ext>
            </a:extLst>
          </p:cNvPr>
          <p:cNvPicPr>
            <a:picLocks noChangeAspect="1"/>
          </p:cNvPicPr>
          <p:nvPr/>
        </p:nvPicPr>
        <p:blipFill>
          <a:blip r:embed="rId8"/>
          <a:stretch>
            <a:fillRect/>
          </a:stretch>
        </p:blipFill>
        <p:spPr>
          <a:xfrm>
            <a:off x="7909089" y="3688308"/>
            <a:ext cx="3444711" cy="1392686"/>
          </a:xfrm>
          <a:prstGeom prst="rect">
            <a:avLst/>
          </a:prstGeom>
        </p:spPr>
      </p:pic>
      <p:pic>
        <p:nvPicPr>
          <p:cNvPr id="3" name="Picture 2">
            <a:extLst>
              <a:ext uri="{FF2B5EF4-FFF2-40B4-BE49-F238E27FC236}">
                <a16:creationId xmlns:a16="http://schemas.microsoft.com/office/drawing/2014/main" id="{D53053F3-4865-A08B-D457-5827779F676B}"/>
              </a:ext>
            </a:extLst>
          </p:cNvPr>
          <p:cNvPicPr>
            <a:picLocks noChangeAspect="1"/>
          </p:cNvPicPr>
          <p:nvPr/>
        </p:nvPicPr>
        <p:blipFill>
          <a:blip r:embed="rId9"/>
          <a:stretch>
            <a:fillRect/>
          </a:stretch>
        </p:blipFill>
        <p:spPr>
          <a:xfrm>
            <a:off x="4814520" y="3688308"/>
            <a:ext cx="2562960" cy="1295925"/>
          </a:xfrm>
          <a:prstGeom prst="rect">
            <a:avLst/>
          </a:prstGeom>
        </p:spPr>
      </p:pic>
    </p:spTree>
    <p:extLst>
      <p:ext uri="{BB962C8B-B14F-4D97-AF65-F5344CB8AC3E}">
        <p14:creationId xmlns:p14="http://schemas.microsoft.com/office/powerpoint/2010/main" val="676894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52BC0-0125-6BB6-9AB8-F9048932656F}"/>
              </a:ext>
            </a:extLst>
          </p:cNvPr>
          <p:cNvSpPr>
            <a:spLocks noGrp="1"/>
          </p:cNvSpPr>
          <p:nvPr>
            <p:ph type="title"/>
          </p:nvPr>
        </p:nvSpPr>
        <p:spPr/>
        <p:txBody>
          <a:bodyPr/>
          <a:lstStyle/>
          <a:p>
            <a:r>
              <a:rPr lang="en-AE" dirty="0"/>
              <a:t>Choosing between </a:t>
            </a:r>
            <a:r>
              <a:rPr lang="en-AE" dirty="0">
                <a:solidFill>
                  <a:schemeClr val="accent2"/>
                </a:solidFill>
              </a:rPr>
              <a:t>libraries</a:t>
            </a:r>
          </a:p>
        </p:txBody>
      </p:sp>
      <p:sp>
        <p:nvSpPr>
          <p:cNvPr id="3" name="Content Placeholder 2">
            <a:extLst>
              <a:ext uri="{FF2B5EF4-FFF2-40B4-BE49-F238E27FC236}">
                <a16:creationId xmlns:a16="http://schemas.microsoft.com/office/drawing/2014/main" id="{E549FC47-BBF9-C614-8E36-5F3C1C213FB5}"/>
              </a:ext>
            </a:extLst>
          </p:cNvPr>
          <p:cNvSpPr>
            <a:spLocks noGrp="1"/>
          </p:cNvSpPr>
          <p:nvPr>
            <p:ph idx="1"/>
          </p:nvPr>
        </p:nvSpPr>
        <p:spPr/>
        <p:txBody>
          <a:bodyPr/>
          <a:lstStyle/>
          <a:p>
            <a:r>
              <a:rPr lang="en-US" dirty="0"/>
              <a:t>Computing performance</a:t>
            </a:r>
          </a:p>
          <a:p>
            <a:r>
              <a:rPr lang="en-US" dirty="0"/>
              <a:t>Technology stack match</a:t>
            </a:r>
          </a:p>
          <a:p>
            <a:r>
              <a:rPr lang="en-US" dirty="0"/>
              <a:t>Code compatibility</a:t>
            </a:r>
          </a:p>
          <a:p>
            <a:r>
              <a:rPr lang="en-US" dirty="0"/>
              <a:t>Popularity</a:t>
            </a:r>
            <a:endParaRPr lang="en-AE" dirty="0"/>
          </a:p>
        </p:txBody>
      </p:sp>
    </p:spTree>
    <p:extLst>
      <p:ext uri="{BB962C8B-B14F-4D97-AF65-F5344CB8AC3E}">
        <p14:creationId xmlns:p14="http://schemas.microsoft.com/office/powerpoint/2010/main" val="3829155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60A9B-86B4-0890-0CF3-F3BA9C802255}"/>
              </a:ext>
            </a:extLst>
          </p:cNvPr>
          <p:cNvSpPr>
            <a:spLocks noGrp="1"/>
          </p:cNvSpPr>
          <p:nvPr>
            <p:ph type="title"/>
          </p:nvPr>
        </p:nvSpPr>
        <p:spPr/>
        <p:txBody>
          <a:bodyPr/>
          <a:lstStyle/>
          <a:p>
            <a:r>
              <a:rPr lang="en-US" dirty="0"/>
              <a:t>Its really </a:t>
            </a:r>
            <a:r>
              <a:rPr lang="en-US" dirty="0">
                <a:solidFill>
                  <a:schemeClr val="accent2"/>
                </a:solidFill>
              </a:rPr>
              <a:t>fast</a:t>
            </a:r>
            <a:r>
              <a:rPr lang="en-US" dirty="0"/>
              <a:t> </a:t>
            </a:r>
            <a:r>
              <a:rPr lang="en-US" dirty="0">
                <a:solidFill>
                  <a:schemeClr val="accent2"/>
                </a:solidFill>
              </a:rPr>
              <a:t>… </a:t>
            </a:r>
          </a:p>
        </p:txBody>
      </p:sp>
      <p:pic>
        <p:nvPicPr>
          <p:cNvPr id="9" name="Content Placeholder 8">
            <a:extLst>
              <a:ext uri="{FF2B5EF4-FFF2-40B4-BE49-F238E27FC236}">
                <a16:creationId xmlns:a16="http://schemas.microsoft.com/office/drawing/2014/main" id="{03BEBDDA-DB19-4A13-6717-F9A770493FFC}"/>
              </a:ext>
            </a:extLst>
          </p:cNvPr>
          <p:cNvPicPr>
            <a:picLocks noGrp="1" noChangeAspect="1"/>
          </p:cNvPicPr>
          <p:nvPr>
            <p:ph idx="1"/>
          </p:nvPr>
        </p:nvPicPr>
        <p:blipFill>
          <a:blip r:embed="rId2"/>
          <a:stretch>
            <a:fillRect/>
          </a:stretch>
        </p:blipFill>
        <p:spPr>
          <a:xfrm>
            <a:off x="2036180" y="1738824"/>
            <a:ext cx="8119639" cy="3380352"/>
          </a:xfrm>
          <a:prstGeom prst="rect">
            <a:avLst/>
          </a:prstGeom>
          <a:ln>
            <a:noFill/>
          </a:ln>
          <a:effectLst>
            <a:softEdge rad="112500"/>
          </a:effectLst>
        </p:spPr>
      </p:pic>
    </p:spTree>
    <p:extLst>
      <p:ext uri="{BB962C8B-B14F-4D97-AF65-F5344CB8AC3E}">
        <p14:creationId xmlns:p14="http://schemas.microsoft.com/office/powerpoint/2010/main" val="2765707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C1E2E9-B77F-80AB-3300-649F49FC6E0A}"/>
              </a:ext>
            </a:extLst>
          </p:cNvPr>
          <p:cNvPicPr>
            <a:picLocks noChangeAspect="1"/>
          </p:cNvPicPr>
          <p:nvPr/>
        </p:nvPicPr>
        <p:blipFill>
          <a:blip r:embed="rId3"/>
          <a:stretch>
            <a:fillRect/>
          </a:stretch>
        </p:blipFill>
        <p:spPr>
          <a:xfrm>
            <a:off x="5662483" y="1329257"/>
            <a:ext cx="6332838" cy="4906785"/>
          </a:xfrm>
          <a:prstGeom prst="rect">
            <a:avLst/>
          </a:prstGeom>
        </p:spPr>
      </p:pic>
      <p:pic>
        <p:nvPicPr>
          <p:cNvPr id="5" name="Picture 4">
            <a:extLst>
              <a:ext uri="{FF2B5EF4-FFF2-40B4-BE49-F238E27FC236}">
                <a16:creationId xmlns:a16="http://schemas.microsoft.com/office/drawing/2014/main" id="{9E9F5A8C-B9B3-232B-A251-B5475BDFD35F}"/>
              </a:ext>
            </a:extLst>
          </p:cNvPr>
          <p:cNvPicPr>
            <a:picLocks noChangeAspect="1"/>
          </p:cNvPicPr>
          <p:nvPr/>
        </p:nvPicPr>
        <p:blipFill>
          <a:blip r:embed="rId4"/>
          <a:stretch>
            <a:fillRect/>
          </a:stretch>
        </p:blipFill>
        <p:spPr>
          <a:xfrm>
            <a:off x="1030252" y="2661551"/>
            <a:ext cx="4340404" cy="2339545"/>
          </a:xfrm>
          <a:prstGeom prst="rect">
            <a:avLst/>
          </a:prstGeom>
        </p:spPr>
      </p:pic>
      <p:sp>
        <p:nvSpPr>
          <p:cNvPr id="6" name="Title 1">
            <a:extLst>
              <a:ext uri="{FF2B5EF4-FFF2-40B4-BE49-F238E27FC236}">
                <a16:creationId xmlns:a16="http://schemas.microsoft.com/office/drawing/2014/main" id="{58C15C74-260A-B1BB-4766-566A6F55FBAF}"/>
              </a:ext>
            </a:extLst>
          </p:cNvPr>
          <p:cNvSpPr>
            <a:spLocks noGrp="1"/>
          </p:cNvSpPr>
          <p:nvPr>
            <p:ph type="title"/>
          </p:nvPr>
        </p:nvSpPr>
        <p:spPr>
          <a:xfrm>
            <a:off x="838200" y="365125"/>
            <a:ext cx="10515600" cy="1325563"/>
          </a:xfrm>
        </p:spPr>
        <p:txBody>
          <a:bodyPr/>
          <a:lstStyle/>
          <a:p>
            <a:r>
              <a:rPr lang="en-US" dirty="0"/>
              <a:t>Its really </a:t>
            </a:r>
            <a:r>
              <a:rPr lang="en-US" dirty="0">
                <a:solidFill>
                  <a:schemeClr val="accent2"/>
                </a:solidFill>
              </a:rPr>
              <a:t>fast</a:t>
            </a:r>
            <a:r>
              <a:rPr lang="en-US" dirty="0"/>
              <a:t> </a:t>
            </a:r>
            <a:r>
              <a:rPr lang="en-US" dirty="0">
                <a:solidFill>
                  <a:schemeClr val="accent2"/>
                </a:solidFill>
              </a:rPr>
              <a:t>… </a:t>
            </a:r>
          </a:p>
        </p:txBody>
      </p:sp>
    </p:spTree>
    <p:extLst>
      <p:ext uri="{BB962C8B-B14F-4D97-AF65-F5344CB8AC3E}">
        <p14:creationId xmlns:p14="http://schemas.microsoft.com/office/powerpoint/2010/main" val="4068140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7B3E60-BE3E-3392-3250-4A0BFE2FF151}"/>
              </a:ext>
            </a:extLst>
          </p:cNvPr>
          <p:cNvPicPr>
            <a:picLocks noChangeAspect="1"/>
          </p:cNvPicPr>
          <p:nvPr/>
        </p:nvPicPr>
        <p:blipFill>
          <a:blip r:embed="rId3"/>
          <a:stretch>
            <a:fillRect/>
          </a:stretch>
        </p:blipFill>
        <p:spPr>
          <a:xfrm>
            <a:off x="7579151" y="2442671"/>
            <a:ext cx="4325528" cy="2187143"/>
          </a:xfrm>
          <a:prstGeom prst="rect">
            <a:avLst/>
          </a:prstGeom>
        </p:spPr>
      </p:pic>
      <p:sp>
        <p:nvSpPr>
          <p:cNvPr id="5" name="Content Placeholder 2">
            <a:extLst>
              <a:ext uri="{FF2B5EF4-FFF2-40B4-BE49-F238E27FC236}">
                <a16:creationId xmlns:a16="http://schemas.microsoft.com/office/drawing/2014/main" id="{9A440CAF-7599-DF2B-9BB5-B8991439B61A}"/>
              </a:ext>
            </a:extLst>
          </p:cNvPr>
          <p:cNvSpPr>
            <a:spLocks noGrp="1"/>
          </p:cNvSpPr>
          <p:nvPr>
            <p:ph idx="1"/>
          </p:nvPr>
        </p:nvSpPr>
        <p:spPr>
          <a:xfrm>
            <a:off x="838200" y="1825625"/>
            <a:ext cx="6618402" cy="4351338"/>
          </a:xfrm>
        </p:spPr>
        <p:txBody>
          <a:bodyPr>
            <a:normAutofit fontScale="70000" lnSpcReduction="20000"/>
          </a:bodyPr>
          <a:lstStyle/>
          <a:p>
            <a:r>
              <a:rPr lang="en-US" b="0" i="0" dirty="0">
                <a:solidFill>
                  <a:srgbClr val="374151"/>
                </a:solidFill>
                <a:effectLst/>
                <a:latin typeface="Söhne"/>
              </a:rPr>
              <a:t>powerful </a:t>
            </a:r>
            <a:r>
              <a:rPr lang="en-US" b="0" i="0" dirty="0">
                <a:solidFill>
                  <a:schemeClr val="accent6"/>
                </a:solidFill>
                <a:effectLst/>
                <a:latin typeface="Söhne"/>
              </a:rPr>
              <a:t>data manipulation and analysis </a:t>
            </a:r>
            <a:r>
              <a:rPr lang="en-US" b="0" i="0" dirty="0">
                <a:solidFill>
                  <a:srgbClr val="374151"/>
                </a:solidFill>
                <a:effectLst/>
                <a:latin typeface="Söhne"/>
              </a:rPr>
              <a:t>library </a:t>
            </a:r>
          </a:p>
          <a:p>
            <a:r>
              <a:rPr lang="en-US" b="0" i="0" dirty="0">
                <a:solidFill>
                  <a:srgbClr val="374151"/>
                </a:solidFill>
                <a:effectLst/>
                <a:latin typeface="Söhne"/>
              </a:rPr>
              <a:t>written in </a:t>
            </a:r>
            <a:r>
              <a:rPr lang="en-US" b="0" i="0" dirty="0">
                <a:solidFill>
                  <a:schemeClr val="accent6"/>
                </a:solidFill>
                <a:effectLst/>
                <a:latin typeface="Söhne"/>
              </a:rPr>
              <a:t>Rust</a:t>
            </a:r>
            <a:r>
              <a:rPr lang="en-US" b="0" i="0" dirty="0">
                <a:solidFill>
                  <a:srgbClr val="374151"/>
                </a:solidFill>
                <a:effectLst/>
                <a:latin typeface="Söhne"/>
              </a:rPr>
              <a:t> (created by Ritchie </a:t>
            </a:r>
            <a:r>
              <a:rPr lang="en-US" b="0" i="0" dirty="0" err="1">
                <a:solidFill>
                  <a:srgbClr val="374151"/>
                </a:solidFill>
                <a:effectLst/>
                <a:latin typeface="Söhne"/>
              </a:rPr>
              <a:t>Vink</a:t>
            </a:r>
            <a:r>
              <a:rPr lang="en-US" b="0" i="0" dirty="0">
                <a:solidFill>
                  <a:srgbClr val="374151"/>
                </a:solidFill>
                <a:effectLst/>
                <a:latin typeface="Söhne"/>
              </a:rPr>
              <a:t> in 2020)</a:t>
            </a:r>
          </a:p>
          <a:p>
            <a:r>
              <a:rPr lang="en-US" b="0" i="0" dirty="0">
                <a:solidFill>
                  <a:srgbClr val="374151"/>
                </a:solidFill>
                <a:effectLst/>
                <a:latin typeface="Söhne"/>
              </a:rPr>
              <a:t>uses </a:t>
            </a:r>
            <a:r>
              <a:rPr lang="en-US" b="0" i="0" dirty="0">
                <a:solidFill>
                  <a:schemeClr val="accent6"/>
                </a:solidFill>
                <a:effectLst/>
                <a:latin typeface="Söhne"/>
              </a:rPr>
              <a:t>Apache Arrow </a:t>
            </a:r>
          </a:p>
          <a:p>
            <a:pPr lvl="1"/>
            <a:r>
              <a:rPr lang="en-US" b="0" i="0" dirty="0">
                <a:solidFill>
                  <a:srgbClr val="374151"/>
                </a:solidFill>
                <a:effectLst/>
                <a:latin typeface="Söhne"/>
              </a:rPr>
              <a:t>native arrow2 Rust implementation</a:t>
            </a:r>
          </a:p>
          <a:p>
            <a:r>
              <a:rPr lang="en-US" dirty="0">
                <a:solidFill>
                  <a:srgbClr val="374151"/>
                </a:solidFill>
                <a:latin typeface="Söhne"/>
              </a:rPr>
              <a:t>available with multiple languages</a:t>
            </a:r>
          </a:p>
          <a:p>
            <a:pPr lvl="1"/>
            <a:r>
              <a:rPr lang="en-US" dirty="0">
                <a:solidFill>
                  <a:schemeClr val="accent6"/>
                </a:solidFill>
                <a:latin typeface="Söhne"/>
              </a:rPr>
              <a:t>python, rust and NodeJS</a:t>
            </a:r>
          </a:p>
          <a:p>
            <a:r>
              <a:rPr lang="en-US" dirty="0">
                <a:solidFill>
                  <a:srgbClr val="374151"/>
                </a:solidFill>
                <a:latin typeface="Söhne"/>
              </a:rPr>
              <a:t>m</a:t>
            </a:r>
            <a:r>
              <a:rPr lang="en-US" b="0" i="0" dirty="0">
                <a:solidFill>
                  <a:srgbClr val="374151"/>
                </a:solidFill>
                <a:effectLst/>
                <a:latin typeface="Söhne"/>
              </a:rPr>
              <a:t>emory </a:t>
            </a:r>
            <a:r>
              <a:rPr lang="en-US" b="0" i="0" dirty="0">
                <a:solidFill>
                  <a:schemeClr val="accent6"/>
                </a:solidFill>
                <a:effectLst/>
                <a:latin typeface="Söhne"/>
              </a:rPr>
              <a:t>efficiency</a:t>
            </a:r>
            <a:r>
              <a:rPr lang="en-US" b="0" i="0" dirty="0">
                <a:solidFill>
                  <a:srgbClr val="374151"/>
                </a:solidFill>
                <a:effectLst/>
                <a:latin typeface="Söhne"/>
              </a:rPr>
              <a:t> </a:t>
            </a:r>
          </a:p>
          <a:p>
            <a:pPr lvl="1"/>
            <a:r>
              <a:rPr lang="en-US" b="0" i="0" dirty="0">
                <a:solidFill>
                  <a:srgbClr val="374151"/>
                </a:solidFill>
                <a:effectLst/>
                <a:latin typeface="Söhne"/>
              </a:rPr>
              <a:t>similar to Arrow, which reduces memory overhead and improves memory utilization</a:t>
            </a:r>
          </a:p>
          <a:p>
            <a:r>
              <a:rPr lang="en-US" dirty="0">
                <a:solidFill>
                  <a:srgbClr val="374151"/>
                </a:solidFill>
                <a:latin typeface="Söhne"/>
              </a:rPr>
              <a:t>expressive </a:t>
            </a:r>
            <a:r>
              <a:rPr lang="en-US" dirty="0">
                <a:solidFill>
                  <a:schemeClr val="accent6"/>
                </a:solidFill>
                <a:latin typeface="Söhne"/>
              </a:rPr>
              <a:t>API</a:t>
            </a:r>
          </a:p>
          <a:p>
            <a:pPr lvl="1"/>
            <a:r>
              <a:rPr lang="en-US" dirty="0">
                <a:solidFill>
                  <a:srgbClr val="374151"/>
                </a:solidFill>
                <a:latin typeface="Söhne"/>
              </a:rPr>
              <a:t>Chains of expressions build an optimized query plan </a:t>
            </a:r>
          </a:p>
          <a:p>
            <a:r>
              <a:rPr lang="en-US" dirty="0">
                <a:solidFill>
                  <a:srgbClr val="374151"/>
                </a:solidFill>
                <a:latin typeface="Söhne"/>
              </a:rPr>
              <a:t>Interoperability</a:t>
            </a:r>
          </a:p>
          <a:p>
            <a:pPr lvl="1"/>
            <a:r>
              <a:rPr lang="en-US" b="0" i="0" dirty="0">
                <a:solidFill>
                  <a:srgbClr val="374151"/>
                </a:solidFill>
                <a:effectLst/>
                <a:latin typeface="Söhne"/>
              </a:rPr>
              <a:t>integrates seamlessly with other </a:t>
            </a:r>
            <a:r>
              <a:rPr lang="en-US" b="0" i="0" dirty="0">
                <a:solidFill>
                  <a:schemeClr val="accent6"/>
                </a:solidFill>
                <a:effectLst/>
                <a:latin typeface="Söhne"/>
              </a:rPr>
              <a:t>data processing frameworks</a:t>
            </a:r>
            <a:r>
              <a:rPr lang="en-US" b="0" i="0" dirty="0">
                <a:solidFill>
                  <a:srgbClr val="374151"/>
                </a:solidFill>
                <a:effectLst/>
                <a:latin typeface="Söhne"/>
              </a:rPr>
              <a:t>, such as Apache Arrow, enabling efficient data interchange between different systems </a:t>
            </a:r>
          </a:p>
        </p:txBody>
      </p:sp>
      <p:sp>
        <p:nvSpPr>
          <p:cNvPr id="6" name="Title 1">
            <a:extLst>
              <a:ext uri="{FF2B5EF4-FFF2-40B4-BE49-F238E27FC236}">
                <a16:creationId xmlns:a16="http://schemas.microsoft.com/office/drawing/2014/main" id="{3CEE98E3-3CAB-8C26-8322-F78FA71174A1}"/>
              </a:ext>
            </a:extLst>
          </p:cNvPr>
          <p:cNvSpPr>
            <a:spLocks noGrp="1"/>
          </p:cNvSpPr>
          <p:nvPr>
            <p:ph type="title"/>
          </p:nvPr>
        </p:nvSpPr>
        <p:spPr>
          <a:xfrm>
            <a:off x="838200" y="365125"/>
            <a:ext cx="10515600" cy="1325563"/>
          </a:xfrm>
        </p:spPr>
        <p:txBody>
          <a:bodyPr/>
          <a:lstStyle/>
          <a:p>
            <a:r>
              <a:rPr lang="en-US" dirty="0">
                <a:solidFill>
                  <a:schemeClr val="accent2"/>
                </a:solidFill>
              </a:rPr>
              <a:t>polars</a:t>
            </a:r>
          </a:p>
        </p:txBody>
      </p:sp>
      <p:pic>
        <p:nvPicPr>
          <p:cNvPr id="4098" name="Picture 2">
            <a:extLst>
              <a:ext uri="{FF2B5EF4-FFF2-40B4-BE49-F238E27FC236}">
                <a16:creationId xmlns:a16="http://schemas.microsoft.com/office/drawing/2014/main" id="{54B33FE6-7662-6AE8-C1B6-AF42378AB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8921" y="4700760"/>
            <a:ext cx="1476203" cy="1476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4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8F85F-F074-8D32-24F0-E87360DFBF7D}"/>
              </a:ext>
            </a:extLst>
          </p:cNvPr>
          <p:cNvSpPr>
            <a:spLocks noGrp="1"/>
          </p:cNvSpPr>
          <p:nvPr>
            <p:ph type="title"/>
          </p:nvPr>
        </p:nvSpPr>
        <p:spPr/>
        <p:txBody>
          <a:bodyPr/>
          <a:lstStyle/>
          <a:p>
            <a:r>
              <a:rPr lang="en-US" dirty="0"/>
              <a:t>key </a:t>
            </a:r>
            <a:r>
              <a:rPr lang="en-US" dirty="0">
                <a:solidFill>
                  <a:schemeClr val="accent2"/>
                </a:solidFill>
              </a:rPr>
              <a:t>features</a:t>
            </a:r>
          </a:p>
        </p:txBody>
      </p:sp>
      <p:sp>
        <p:nvSpPr>
          <p:cNvPr id="3" name="Content Placeholder 2">
            <a:extLst>
              <a:ext uri="{FF2B5EF4-FFF2-40B4-BE49-F238E27FC236}">
                <a16:creationId xmlns:a16="http://schemas.microsoft.com/office/drawing/2014/main" id="{089283CD-BE64-9A40-715B-7B35889DD4A1}"/>
              </a:ext>
            </a:extLst>
          </p:cNvPr>
          <p:cNvSpPr>
            <a:spLocks noGrp="1"/>
          </p:cNvSpPr>
          <p:nvPr>
            <p:ph idx="1"/>
          </p:nvPr>
        </p:nvSpPr>
        <p:spPr/>
        <p:txBody>
          <a:bodyPr/>
          <a:lstStyle/>
          <a:p>
            <a:r>
              <a:rPr lang="en-US" dirty="0"/>
              <a:t>fast flexible analysis with the </a:t>
            </a:r>
            <a:r>
              <a:rPr lang="en-US" dirty="0">
                <a:solidFill>
                  <a:schemeClr val="accent6"/>
                </a:solidFill>
              </a:rPr>
              <a:t>Expression API</a:t>
            </a:r>
            <a:endParaRPr lang="en-US" dirty="0"/>
          </a:p>
          <a:p>
            <a:r>
              <a:rPr lang="en-US" dirty="0"/>
              <a:t>easy </a:t>
            </a:r>
            <a:r>
              <a:rPr lang="en-US" dirty="0">
                <a:solidFill>
                  <a:schemeClr val="accent6"/>
                </a:solidFill>
              </a:rPr>
              <a:t>parallel</a:t>
            </a:r>
            <a:r>
              <a:rPr lang="en-US" dirty="0"/>
              <a:t> computations</a:t>
            </a:r>
          </a:p>
          <a:p>
            <a:r>
              <a:rPr lang="en-US" dirty="0"/>
              <a:t>automatic query optimization in </a:t>
            </a:r>
            <a:r>
              <a:rPr lang="en-US" dirty="0">
                <a:solidFill>
                  <a:schemeClr val="accent6"/>
                </a:solidFill>
              </a:rPr>
              <a:t>lazy mode</a:t>
            </a:r>
            <a:endParaRPr lang="en-US" dirty="0"/>
          </a:p>
          <a:p>
            <a:pPr>
              <a:buClr>
                <a:schemeClr val="tx1"/>
              </a:buClr>
            </a:pPr>
            <a:r>
              <a:rPr lang="en-US" dirty="0">
                <a:solidFill>
                  <a:schemeClr val="accent6"/>
                </a:solidFill>
              </a:rPr>
              <a:t>streaming</a:t>
            </a:r>
            <a:r>
              <a:rPr lang="en-US" dirty="0"/>
              <a:t> to work with larger-than-memory datasets</a:t>
            </a:r>
          </a:p>
        </p:txBody>
      </p:sp>
      <p:pic>
        <p:nvPicPr>
          <p:cNvPr id="4" name="Picture 3">
            <a:extLst>
              <a:ext uri="{FF2B5EF4-FFF2-40B4-BE49-F238E27FC236}">
                <a16:creationId xmlns:a16="http://schemas.microsoft.com/office/drawing/2014/main" id="{25CB4DF1-EF9A-DF08-D7F5-1DEF0ECC272A}"/>
              </a:ext>
            </a:extLst>
          </p:cNvPr>
          <p:cNvPicPr>
            <a:picLocks noChangeAspect="1"/>
          </p:cNvPicPr>
          <p:nvPr/>
        </p:nvPicPr>
        <p:blipFill>
          <a:blip r:embed="rId3"/>
          <a:stretch>
            <a:fillRect/>
          </a:stretch>
        </p:blipFill>
        <p:spPr>
          <a:xfrm>
            <a:off x="10206681" y="5499150"/>
            <a:ext cx="1607382" cy="812750"/>
          </a:xfrm>
          <a:prstGeom prst="rect">
            <a:avLst/>
          </a:prstGeom>
        </p:spPr>
      </p:pic>
    </p:spTree>
    <p:extLst>
      <p:ext uri="{BB962C8B-B14F-4D97-AF65-F5344CB8AC3E}">
        <p14:creationId xmlns:p14="http://schemas.microsoft.com/office/powerpoint/2010/main" val="482974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7397</TotalTime>
  <Words>2745</Words>
  <Application>Microsoft Macintosh PowerPoint</Application>
  <PresentationFormat>Widescreen</PresentationFormat>
  <Paragraphs>275</Paragraphs>
  <Slides>23</Slides>
  <Notes>16</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vt:i4>
      </vt:variant>
    </vt:vector>
  </HeadingPairs>
  <TitlesOfParts>
    <vt:vector size="37" baseType="lpstr">
      <vt:lpstr>游ゴシック</vt:lpstr>
      <vt:lpstr>Arial</vt:lpstr>
      <vt:lpstr>Calibri</vt:lpstr>
      <vt:lpstr>Calibri Light</vt:lpstr>
      <vt:lpstr>Courier New</vt:lpstr>
      <vt:lpstr>DM Sans</vt:lpstr>
      <vt:lpstr>Google Sans</vt:lpstr>
      <vt:lpstr>Inter</vt:lpstr>
      <vt:lpstr>Roboto</vt:lpstr>
      <vt:lpstr>Söhne</vt:lpstr>
      <vt:lpstr>source-serif-pro</vt:lpstr>
      <vt:lpstr>Studio-Feixen-Sans</vt:lpstr>
      <vt:lpstr>system-ui</vt:lpstr>
      <vt:lpstr>Office Theme</vt:lpstr>
      <vt:lpstr>Getting started with Polars  (when DataFrame gets little too           )</vt:lpstr>
      <vt:lpstr>Foundations of data science</vt:lpstr>
      <vt:lpstr>The humble DataFrame</vt:lpstr>
      <vt:lpstr>world of df</vt:lpstr>
      <vt:lpstr>Choosing between libraries</vt:lpstr>
      <vt:lpstr>Its really fast … </vt:lpstr>
      <vt:lpstr>Its really fast … </vt:lpstr>
      <vt:lpstr>polars</vt:lpstr>
      <vt:lpstr>key features</vt:lpstr>
      <vt:lpstr>Core objects</vt:lpstr>
      <vt:lpstr>embarrassingly parallel</vt:lpstr>
      <vt:lpstr>embarrassingly parallel</vt:lpstr>
      <vt:lpstr>parallelization</vt:lpstr>
      <vt:lpstr>parallel hashing</vt:lpstr>
      <vt:lpstr>parallel hashing</vt:lpstr>
      <vt:lpstr>parallel hashing</vt:lpstr>
      <vt:lpstr>Polars use cases</vt:lpstr>
      <vt:lpstr>What does a Data Engineer want?</vt:lpstr>
      <vt:lpstr>a Data Engineer – that’s all I want!</vt:lpstr>
      <vt:lpstr>I'm still growing  </vt:lpstr>
      <vt:lpstr>lets get started</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Mohammed Fazalullah</cp:lastModifiedBy>
  <cp:revision>30</cp:revision>
  <dcterms:created xsi:type="dcterms:W3CDTF">2023-05-23T15:38:11Z</dcterms:created>
  <dcterms:modified xsi:type="dcterms:W3CDTF">2023-07-18T18:30:36Z</dcterms:modified>
</cp:coreProperties>
</file>